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5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9" r:id="rId5"/>
    <p:sldMasterId id="2147483679" r:id="rId6"/>
    <p:sldMasterId id="2147483689" r:id="rId7"/>
    <p:sldMasterId id="2147483697" r:id="rId8"/>
    <p:sldMasterId id="2147483707" r:id="rId9"/>
  </p:sldMasterIdLst>
  <p:notesMasterIdLst>
    <p:notesMasterId r:id="rId19"/>
  </p:notesMasterIdLst>
  <p:sldIdLst>
    <p:sldId id="273" r:id="rId10"/>
    <p:sldId id="274" r:id="rId11"/>
    <p:sldId id="272" r:id="rId12"/>
    <p:sldId id="278" r:id="rId13"/>
    <p:sldId id="280" r:id="rId14"/>
    <p:sldId id="285" r:id="rId15"/>
    <p:sldId id="279" r:id="rId16"/>
    <p:sldId id="284" r:id="rId17"/>
    <p:sldId id="282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6395" autoAdjust="0"/>
  </p:normalViewPr>
  <p:slideViewPr>
    <p:cSldViewPr snapToGrid="0">
      <p:cViewPr varScale="1">
        <p:scale>
          <a:sx n="84" d="100"/>
          <a:sy n="84" d="100"/>
        </p:scale>
        <p:origin x="351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tableStyles" Target="tableStyles.xml"/><Relationship Id="rId10" Type="http://schemas.openxmlformats.org/officeDocument/2006/relationships/slide" Target="slides/slide1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6C59B8-57B7-4006-9870-FBD76B274716}" type="datetimeFigureOut">
              <a:rPr lang="fr-FR" smtClean="0"/>
              <a:t>06/01/2025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5481D-FC9B-4E91-A5E2-BC0105D5FD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0526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D6A28309-58F9-4FE2-AA26-7C2018BF246D}" type="datetime1">
              <a:rPr lang="fr-FR" smtClean="0"/>
              <a:t>06/01/2025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3"/>
            </a:lvl1pPr>
          </a:lstStyle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440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>
            <a:extLst>
              <a:ext uri="{FF2B5EF4-FFF2-40B4-BE49-F238E27FC236}">
                <a16:creationId xmlns:a16="http://schemas.microsoft.com/office/drawing/2014/main" id="{7C436E6A-2C52-46FD-BE13-6E4111A806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19667" y="480485"/>
            <a:ext cx="5039784" cy="360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0025B3-AB06-4778-A348-4956E417D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 algn="ctr">
              <a:defRPr sz="133" cap="none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78101D17-0574-414C-8271-2797B268B8CF}" type="datetime1">
              <a:rPr lang="fr-FR" smtClean="0"/>
              <a:t>06/01/2025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A3A13A-28B0-4FE7-AE38-69E16DB5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967" y="5226051"/>
            <a:ext cx="4318000" cy="1200149"/>
          </a:xfrm>
        </p:spPr>
        <p:txBody>
          <a:bodyPr anchor="b"/>
          <a:lstStyle>
            <a:lvl1pPr>
              <a:defRPr sz="1533"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2D7731-59A3-4A8D-A8FB-1C50EB95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 smtClean="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38FB10FD-C7A1-4418-A34C-0D07CE91A20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5718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11">
            <a:extLst>
              <a:ext uri="{FF2B5EF4-FFF2-40B4-BE49-F238E27FC236}">
                <a16:creationId xmlns:a16="http://schemas.microsoft.com/office/drawing/2014/main" id="{A6E0553D-E9B3-4C34-982A-0446EB661B2E}"/>
              </a:ext>
            </a:extLst>
          </p:cNvPr>
          <p:cNvCxnSpPr/>
          <p:nvPr userDrawn="1"/>
        </p:nvCxnSpPr>
        <p:spPr bwMode="gray">
          <a:xfrm>
            <a:off x="480485" y="63796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5">
            <a:extLst>
              <a:ext uri="{FF2B5EF4-FFF2-40B4-BE49-F238E27FC236}">
                <a16:creationId xmlns:a16="http://schemas.microsoft.com/office/drawing/2014/main" id="{938BD17D-129F-4417-886B-5AA4B063D1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239184" y="239184"/>
            <a:ext cx="2885016" cy="191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1">
            <a:extLst>
              <a:ext uri="{FF2B5EF4-FFF2-40B4-BE49-F238E27FC236}">
                <a16:creationId xmlns:a16="http://schemas.microsoft.com/office/drawing/2014/main" id="{BDE5D986-A3DB-458E-BC77-34C88535414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04F57-4AD2-4454-A28B-8BBE0C3BE30D}" type="datetime1">
              <a:rPr lang="fr-FR" smtClean="0"/>
              <a:t>06/01/2025</a:t>
            </a:fld>
            <a:endParaRPr lang="fr-FR"/>
          </a:p>
        </p:txBody>
      </p:sp>
      <p:sp>
        <p:nvSpPr>
          <p:cNvPr id="8" name="Espace réservé du pied de page 2">
            <a:extLst>
              <a:ext uri="{FF2B5EF4-FFF2-40B4-BE49-F238E27FC236}">
                <a16:creationId xmlns:a16="http://schemas.microsoft.com/office/drawing/2014/main" id="{7BF9F5FF-0536-4BB8-A3B4-F653C3BAFC5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7">
            <a:extLst>
              <a:ext uri="{FF2B5EF4-FFF2-40B4-BE49-F238E27FC236}">
                <a16:creationId xmlns:a16="http://schemas.microsoft.com/office/drawing/2014/main" id="{607131B0-1AA1-4F74-95DD-5AA41C2772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534DF-23CE-4053-97EF-68E8A41F23D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96132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68B8F4E7-05E4-4A5B-941D-4DE1250178F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C6037-9151-4990-AC1C-5E9B9602A2EE}" type="datetime1">
              <a:rPr lang="fr-FR" smtClean="0"/>
              <a:t>06/01/2025</a:t>
            </a:fld>
            <a:endParaRPr lang="fr-FR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C8A1E641-9DC1-4C1E-923F-E38F2DD90BD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DE6662C9-9D80-4E5A-BC22-CB48438851E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BBA94-6AF7-481F-9D98-1C2F1365F56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4006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/>
          <a:lstStyle>
            <a:lvl1pPr algn="ctr">
              <a:defRPr cap="all" baseline="0"/>
            </a:lvl1pPr>
          </a:lstStyle>
          <a:p>
            <a:pPr lvl="0"/>
            <a:r>
              <a:rPr lang="en-US" noProof="0"/>
              <a:t>Click icon to add picture</a:t>
            </a:r>
            <a:endParaRPr lang="fr-FR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bIns="360000" anchor="ctr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79D367-760F-42BE-A982-845C472F6B7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D5539-6AA7-48B8-B3D8-C8FE9EEC6324}" type="datetime1">
              <a:rPr lang="fr-FR" smtClean="0"/>
              <a:t>06/01/2025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ABEA2A-B2E4-451E-9242-86CADCDC93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76FB17-9A03-4F4B-A395-51FCDA622F9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A4E00-0874-495F-8024-81EAC397AAF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6034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494D-056C-4F2E-A42A-A363F57A8A87}" type="datetime1">
              <a:rPr lang="fr-FR" smtClean="0"/>
              <a:t>06/01/2025</a:t>
            </a:fld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5667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CDC62-4D51-427E-8F26-33CF016A3893}" type="datetime1">
              <a:rPr lang="fr-FR" smtClean="0"/>
              <a:t>06/01/2025</a:t>
            </a:fld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519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06/01/2025</a:t>
            </a:fld>
            <a:endParaRPr lang="fr-FR" cap="al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95250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54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CAA48AF5-E4CF-4D17-80FB-EF6C5687F547}" type="datetime1">
              <a:rPr lang="fr-FR" cap="all" smtClean="0"/>
              <a:t>06/01/2025</a:t>
            </a:fld>
            <a:endParaRPr lang="fr-FR" cap="al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4078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6B5C2B-B0BF-4136-9EC7-0E7F54D1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985" y="238125"/>
            <a:ext cx="10351028" cy="44767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04812" y="1447201"/>
            <a:ext cx="11379201" cy="502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667A85D-7EC4-0B99-2DDB-8AF1B41EB73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1533" y="6629400"/>
            <a:ext cx="1559984" cy="228600"/>
          </a:xfrm>
        </p:spPr>
        <p:txBody>
          <a:bodyPr/>
          <a:lstStyle/>
          <a:p>
            <a:pPr algn="r"/>
            <a:fld id="{612BD64B-52DD-4CE5-91EE-39AE5184906A}" type="datetime1">
              <a:rPr lang="fr-FR" cap="all" smtClean="0"/>
              <a:t>06/01/2025</a:t>
            </a:fld>
            <a:endParaRPr lang="fr-FR" cap="all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66C17E4F-9CB7-FD6D-230A-9F229883507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80484" y="6629400"/>
            <a:ext cx="7871883" cy="228600"/>
          </a:xfrm>
        </p:spPr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4E59EF6-DB77-37B2-25EE-F63AE904645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52367" y="6629400"/>
            <a:ext cx="1799167" cy="228600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30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B22EE23-9E0F-448B-9C0B-C964E8EC20E0}" type="datetime1">
              <a:rPr lang="fr-FR" smtClean="0"/>
              <a:t>06/01/2025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  <a:prstGeom prst="rect">
            <a:avLst/>
          </a:prstGeom>
        </p:spPr>
        <p:txBody>
          <a:bodyPr anchor="b" anchorCtr="0"/>
          <a:lstStyle>
            <a:lvl1pPr>
              <a:defRPr sz="1533"/>
            </a:lvl1pPr>
          </a:lstStyle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568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CCB0844-C8A5-4DC7-B687-3EFF1519E52B}" type="datetime1">
              <a:rPr lang="fr-FR" cap="all" smtClean="0"/>
              <a:t>06/01/2025</a:t>
            </a:fld>
            <a:endParaRPr lang="fr-FR" cap="all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5797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cxnSp>
        <p:nvCxnSpPr>
          <p:cNvPr id="5" name="Google Shape;169;p14">
            <a:extLst>
              <a:ext uri="{FF2B5EF4-FFF2-40B4-BE49-F238E27FC236}">
                <a16:creationId xmlns:a16="http://schemas.microsoft.com/office/drawing/2014/main" id="{D039B1D2-01F3-D5CE-D228-5DE1D2D7A062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C901901E-D62A-87CB-C82F-43E2B3BF7D0C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0" name="Espace réservé du numéro de diapositive 4">
            <a:extLst>
              <a:ext uri="{FF2B5EF4-FFF2-40B4-BE49-F238E27FC236}">
                <a16:creationId xmlns:a16="http://schemas.microsoft.com/office/drawing/2014/main" id="{61DAE855-ADD2-551C-6219-8075263105C6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77C6EFA8-0C2A-C1E9-841C-95156BB0BD73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17/10/2024</a:t>
            </a:r>
          </a:p>
        </p:txBody>
      </p:sp>
    </p:spTree>
    <p:extLst>
      <p:ext uri="{BB962C8B-B14F-4D97-AF65-F5344CB8AC3E}">
        <p14:creationId xmlns:p14="http://schemas.microsoft.com/office/powerpoint/2010/main" val="35858324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5082373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/>
              <a:t>Sélectionner l’icône pour insérer une image, </a:t>
            </a:r>
            <a:br>
              <a:rPr lang="fr-FR"/>
            </a:br>
            <a:r>
              <a:rPr lang="fr-FR"/>
              <a:t>puis disposer l’image en arrière plan </a:t>
            </a:r>
            <a:br>
              <a:rPr lang="fr-FR"/>
            </a:br>
            <a:r>
              <a:rPr lang="fr-FR"/>
              <a:t>(Sélectionner l’image avec le bouton droit de la souris / </a:t>
            </a:r>
            <a:br>
              <a:rPr lang="fr-FR"/>
            </a:br>
            <a:r>
              <a:rPr lang="fr-FR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fr-FR"/>
              <a:t>Titre</a:t>
            </a:r>
          </a:p>
        </p:txBody>
      </p:sp>
      <p:cxnSp>
        <p:nvCxnSpPr>
          <p:cNvPr id="7" name="Google Shape;169;p14">
            <a:extLst>
              <a:ext uri="{FF2B5EF4-FFF2-40B4-BE49-F238E27FC236}">
                <a16:creationId xmlns:a16="http://schemas.microsoft.com/office/drawing/2014/main" id="{986C5777-8FB1-CC6E-4383-6537DD4B213A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BA451393-2C0B-76C9-7A60-426D4115DF55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0" name="Espace réservé du numéro de diapositive 4">
            <a:extLst>
              <a:ext uri="{FF2B5EF4-FFF2-40B4-BE49-F238E27FC236}">
                <a16:creationId xmlns:a16="http://schemas.microsoft.com/office/drawing/2014/main" id="{AC0EB233-D314-C1DC-298A-81378EF19C1E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1" name="Espace réservé de la date 3">
            <a:extLst>
              <a:ext uri="{FF2B5EF4-FFF2-40B4-BE49-F238E27FC236}">
                <a16:creationId xmlns:a16="http://schemas.microsoft.com/office/drawing/2014/main" id="{A9F2D58E-FB11-0CA5-F1EB-A58F492624D7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25/01/2024</a:t>
            </a:r>
          </a:p>
        </p:txBody>
      </p:sp>
    </p:spTree>
    <p:extLst>
      <p:ext uri="{BB962C8B-B14F-4D97-AF65-F5344CB8AC3E}">
        <p14:creationId xmlns:p14="http://schemas.microsoft.com/office/powerpoint/2010/main" val="35212622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148546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COPIL">
  <p:cSld name="Titre COPIL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7"/>
          <p:cNvSpPr txBox="1">
            <a:spLocks noGrp="1"/>
          </p:cNvSpPr>
          <p:nvPr>
            <p:ph type="title"/>
          </p:nvPr>
        </p:nvSpPr>
        <p:spPr>
          <a:xfrm>
            <a:off x="479999" y="737517"/>
            <a:ext cx="11232000" cy="9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7"/>
          <p:cNvSpPr txBox="1">
            <a:spLocks noGrp="1"/>
          </p:cNvSpPr>
          <p:nvPr>
            <p:ph type="body" idx="1"/>
          </p:nvPr>
        </p:nvSpPr>
        <p:spPr>
          <a:xfrm>
            <a:off x="4416000" y="240000"/>
            <a:ext cx="72960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6829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AutoNum type="arabicPeriod"/>
              <a:defRPr sz="1000" b="1"/>
            </a:lvl1pPr>
            <a:lvl2pPr marL="1219170" lvl="1" indent="-36829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AutoNum type="alphaLcPeriod"/>
              <a:defRPr sz="1000"/>
            </a:lvl2pPr>
            <a:lvl3pPr marL="1828754" lvl="2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438339" lvl="3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3047924" lvl="4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4" name="Google Shape;264;p17"/>
          <p:cNvSpPr txBox="1">
            <a:spLocks noGrp="1"/>
          </p:cNvSpPr>
          <p:nvPr>
            <p:ph type="body" idx="2"/>
          </p:nvPr>
        </p:nvSpPr>
        <p:spPr>
          <a:xfrm>
            <a:off x="479999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5" name="Google Shape;265;p17"/>
          <p:cNvSpPr txBox="1">
            <a:spLocks noGrp="1"/>
          </p:cNvSpPr>
          <p:nvPr>
            <p:ph type="body" idx="3"/>
          </p:nvPr>
        </p:nvSpPr>
        <p:spPr>
          <a:xfrm>
            <a:off x="4416000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6" name="Google Shape;266;p17"/>
          <p:cNvSpPr txBox="1">
            <a:spLocks noGrp="1"/>
          </p:cNvSpPr>
          <p:nvPr>
            <p:ph type="body" idx="4"/>
          </p:nvPr>
        </p:nvSpPr>
        <p:spPr>
          <a:xfrm>
            <a:off x="8352000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881978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1715310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2" indent="-143992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2" indent="-143992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823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745504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5"/>
            </a:lvl1pPr>
          </a:lstStyle>
          <a:p>
            <a:r>
              <a:rPr lang="fr-FR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9430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1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5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8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sp>
        <p:nvSpPr>
          <p:cNvPr id="10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/>
          </a:p>
        </p:txBody>
      </p:sp>
    </p:spTree>
    <p:extLst>
      <p:ext uri="{BB962C8B-B14F-4D97-AF65-F5344CB8AC3E}">
        <p14:creationId xmlns:p14="http://schemas.microsoft.com/office/powerpoint/2010/main" val="961996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43A3B15-A2FC-4FB9-AD3A-A94576E8B51C}" type="datetime1">
              <a:rPr lang="fr-FR" cap="all" smtClean="0"/>
              <a:t>06/01/2025</a:t>
            </a:fld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9881376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/>
          </a:p>
        </p:txBody>
      </p:sp>
    </p:spTree>
    <p:extLst>
      <p:ext uri="{BB962C8B-B14F-4D97-AF65-F5344CB8AC3E}">
        <p14:creationId xmlns:p14="http://schemas.microsoft.com/office/powerpoint/2010/main" val="7558703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/>
              <a:t>Sélectionner l’icône pour insérer une image, </a:t>
            </a:r>
            <a:br>
              <a:rPr lang="fr-FR"/>
            </a:br>
            <a:r>
              <a:rPr lang="fr-FR"/>
              <a:t>puis disposer l’image en arrière plan </a:t>
            </a:r>
            <a:br>
              <a:rPr lang="fr-FR"/>
            </a:br>
            <a:r>
              <a:rPr lang="fr-FR"/>
              <a:t>(Sélectionner l’image avec le bouton droit de la souris / </a:t>
            </a:r>
            <a:br>
              <a:rPr lang="fr-FR"/>
            </a:br>
            <a:r>
              <a:rPr lang="fr-FR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95" indent="-527995">
              <a:buFont typeface="+mj-lt"/>
              <a:buAutoNum type="arabicPeriod"/>
              <a:defRPr sz="4335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76041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9" indent="-143999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9" indent="-143999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3375543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4DF937B3-FA6F-B3AE-6A17-4D2582C627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3" y="404814"/>
            <a:ext cx="10585451" cy="471069"/>
          </a:xfrm>
        </p:spPr>
        <p:txBody>
          <a:bodyPr wrap="square" anchor="t">
            <a:spAutoFit/>
          </a:bodyPr>
          <a:lstStyle>
            <a:lvl1pPr>
              <a:spcBef>
                <a:spcPts val="0"/>
              </a:spcBef>
              <a:defRPr/>
            </a:lvl1pPr>
          </a:lstStyle>
          <a:p>
            <a:r>
              <a:rPr lang="fr-FR" noProof="0"/>
              <a:t>Cliquez pour modifier le titre</a:t>
            </a:r>
            <a:endParaRPr lang="fr-FR"/>
          </a:p>
        </p:txBody>
      </p:sp>
      <p:sp>
        <p:nvSpPr>
          <p:cNvPr id="5" name="Espace réservé du texte 13">
            <a:extLst>
              <a:ext uri="{FF2B5EF4-FFF2-40B4-BE49-F238E27FC236}">
                <a16:creationId xmlns:a16="http://schemas.microsoft.com/office/drawing/2014/main" id="{56E1A82C-9B6A-49AD-37CA-35D24A7B6B8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4713" y="980885"/>
            <a:ext cx="10585451" cy="21544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>
              <a:defRPr lang="fr-FR" dirty="0"/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2" name="Footer Placeholder 6">
            <a:extLst>
              <a:ext uri="{FF2B5EF4-FFF2-40B4-BE49-F238E27FC236}">
                <a16:creationId xmlns:a16="http://schemas.microsoft.com/office/drawing/2014/main" id="{A4C4EFED-F336-ED04-A2B5-D6957A185F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19225" y="6357043"/>
            <a:ext cx="3495672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lvl1pPr>
              <a:defRPr lang="fr-FR" sz="1000" dirty="0"/>
            </a:lvl1pPr>
          </a:lstStyle>
          <a:p>
            <a:pPr>
              <a:spcBef>
                <a:spcPts val="601"/>
              </a:spcBef>
            </a:pPr>
            <a:r>
              <a:rPr lang="fr-FR"/>
              <a:t>Offre T3 - bilan affinage et trajectoire</a:t>
            </a:r>
          </a:p>
        </p:txBody>
      </p:sp>
    </p:spTree>
    <p:extLst>
      <p:ext uri="{BB962C8B-B14F-4D97-AF65-F5344CB8AC3E}">
        <p14:creationId xmlns:p14="http://schemas.microsoft.com/office/powerpoint/2010/main" val="10903756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5"/>
            </a:lvl1pPr>
          </a:lstStyle>
          <a:p>
            <a:r>
              <a:rPr lang="fr-FR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160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1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5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8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sp>
        <p:nvSpPr>
          <p:cNvPr id="10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/>
          </a:p>
        </p:txBody>
      </p:sp>
    </p:spTree>
    <p:extLst>
      <p:ext uri="{BB962C8B-B14F-4D97-AF65-F5344CB8AC3E}">
        <p14:creationId xmlns:p14="http://schemas.microsoft.com/office/powerpoint/2010/main" val="24810751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/>
          </a:p>
        </p:txBody>
      </p:sp>
    </p:spTree>
    <p:extLst>
      <p:ext uri="{BB962C8B-B14F-4D97-AF65-F5344CB8AC3E}">
        <p14:creationId xmlns:p14="http://schemas.microsoft.com/office/powerpoint/2010/main" val="16999113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/>
              <a:t>Sélectionner l’icône pour insérer une image, </a:t>
            </a:r>
            <a:br>
              <a:rPr lang="fr-FR"/>
            </a:br>
            <a:r>
              <a:rPr lang="fr-FR"/>
              <a:t>puis disposer l’image en arrière plan </a:t>
            </a:r>
            <a:br>
              <a:rPr lang="fr-FR"/>
            </a:br>
            <a:r>
              <a:rPr lang="fr-FR"/>
              <a:t>(Sélectionner l’image avec le bouton droit de la souris / </a:t>
            </a:r>
            <a:br>
              <a:rPr lang="fr-FR"/>
            </a:br>
            <a:r>
              <a:rPr lang="fr-FR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1" indent="-527981">
              <a:buFont typeface="+mj-lt"/>
              <a:buAutoNum type="arabicPeriod"/>
              <a:defRPr sz="4335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8047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4" indent="-143994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4" indent="-143994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7928543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 bwMode="gray">
          <a:xfrm>
            <a:off x="478779" y="6378000"/>
            <a:ext cx="7872000" cy="480000"/>
          </a:xfrm>
        </p:spPr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AF43E6FD-AB27-4108-A2FC-346BB5F75E3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3"/>
          </p:nvPr>
        </p:nvSpPr>
        <p:spPr bwMode="gray">
          <a:xfrm>
            <a:off x="687919" y="1484321"/>
            <a:ext cx="10784416" cy="468153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04291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/>
              <a:t>Sélectionner l’icône pour insérer une image, </a:t>
            </a:r>
            <a:br>
              <a:rPr lang="fr-FR"/>
            </a:br>
            <a:r>
              <a:rPr lang="fr-FR"/>
              <a:t>puis disposer l’image en arrière plan </a:t>
            </a:r>
            <a:br>
              <a:rPr lang="fr-FR"/>
            </a:br>
            <a:r>
              <a:rPr lang="fr-FR"/>
              <a:t>(Sélectionner l’image avec le bouton droit de la souris / </a:t>
            </a:r>
            <a:br>
              <a:rPr lang="fr-FR"/>
            </a:br>
            <a:r>
              <a:rPr lang="fr-FR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078C76F-8411-4B5E-B1B4-7C80E9F631BC}" type="datetime1">
              <a:rPr lang="fr-FR" cap="all" smtClean="0"/>
              <a:t>06/01/2025</a:t>
            </a:fld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537328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4DF937B3-FA6F-B3AE-6A17-4D2582C627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6" y="404814"/>
            <a:ext cx="7235825" cy="471069"/>
          </a:xfrm>
        </p:spPr>
        <p:txBody>
          <a:bodyPr anchor="t">
            <a:spAutoFit/>
          </a:bodyPr>
          <a:lstStyle>
            <a:lvl1pPr>
              <a:spcBef>
                <a:spcPts val="0"/>
              </a:spcBef>
              <a:defRPr/>
            </a:lvl1pPr>
          </a:lstStyle>
          <a:p>
            <a:r>
              <a:rPr lang="fr-FR" noProof="0"/>
              <a:t>Cliquez pour modifier le titre</a:t>
            </a:r>
            <a:endParaRPr lang="en-US"/>
          </a:p>
        </p:txBody>
      </p:sp>
      <p:sp>
        <p:nvSpPr>
          <p:cNvPr id="5" name="Espace réservé du texte 13">
            <a:extLst>
              <a:ext uri="{FF2B5EF4-FFF2-40B4-BE49-F238E27FC236}">
                <a16:creationId xmlns:a16="http://schemas.microsoft.com/office/drawing/2014/main" id="{56E1A82C-9B6A-49AD-37CA-35D24A7B6B8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74716" y="980883"/>
            <a:ext cx="7235825" cy="276999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r>
              <a:rPr lang="fr-FR"/>
              <a:t>Cliquez pour modifier le sous-titre</a:t>
            </a:r>
          </a:p>
        </p:txBody>
      </p:sp>
    </p:spTree>
    <p:extLst>
      <p:ext uri="{BB962C8B-B14F-4D97-AF65-F5344CB8AC3E}">
        <p14:creationId xmlns:p14="http://schemas.microsoft.com/office/powerpoint/2010/main" val="2044749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>
            <a:extLst>
              <a:ext uri="{FF2B5EF4-FFF2-40B4-BE49-F238E27FC236}">
                <a16:creationId xmlns:a16="http://schemas.microsoft.com/office/drawing/2014/main" id="{7C436E6A-2C52-46FD-BE13-6E4111A806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19667" y="480485"/>
            <a:ext cx="5039784" cy="360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0025B3-AB06-4778-A348-4956E417D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 algn="ctr">
              <a:defRPr sz="133" cap="none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22C72787-DC05-44E4-A8A7-EA31666ECC30}" type="datetime1">
              <a:rPr lang="fr-FR" smtClean="0"/>
              <a:t>06/01/2025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A3A13A-28B0-4FE7-AE38-69E16DB5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967" y="5226051"/>
            <a:ext cx="4318000" cy="1200149"/>
          </a:xfrm>
        </p:spPr>
        <p:txBody>
          <a:bodyPr anchor="b"/>
          <a:lstStyle>
            <a:lvl1pPr>
              <a:defRPr sz="1533"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2D7731-59A3-4A8D-A8FB-1C50EB95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 smtClean="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38FB10FD-C7A1-4418-A34C-0D07CE91A20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5804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11">
            <a:extLst>
              <a:ext uri="{FF2B5EF4-FFF2-40B4-BE49-F238E27FC236}">
                <a16:creationId xmlns:a16="http://schemas.microsoft.com/office/drawing/2014/main" id="{A6E0553D-E9B3-4C34-982A-0446EB661B2E}"/>
              </a:ext>
            </a:extLst>
          </p:cNvPr>
          <p:cNvCxnSpPr/>
          <p:nvPr userDrawn="1"/>
        </p:nvCxnSpPr>
        <p:spPr bwMode="gray">
          <a:xfrm>
            <a:off x="480485" y="63796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5">
            <a:extLst>
              <a:ext uri="{FF2B5EF4-FFF2-40B4-BE49-F238E27FC236}">
                <a16:creationId xmlns:a16="http://schemas.microsoft.com/office/drawing/2014/main" id="{938BD17D-129F-4417-886B-5AA4B063D1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239184" y="239184"/>
            <a:ext cx="2885016" cy="191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1">
            <a:extLst>
              <a:ext uri="{FF2B5EF4-FFF2-40B4-BE49-F238E27FC236}">
                <a16:creationId xmlns:a16="http://schemas.microsoft.com/office/drawing/2014/main" id="{BDE5D986-A3DB-458E-BC77-34C88535414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2D77D-7666-49FD-B502-5F440F0A1806}" type="datetime1">
              <a:rPr lang="fr-FR" smtClean="0"/>
              <a:t>06/01/2025</a:t>
            </a:fld>
            <a:endParaRPr lang="fr-FR"/>
          </a:p>
        </p:txBody>
      </p:sp>
      <p:sp>
        <p:nvSpPr>
          <p:cNvPr id="8" name="Espace réservé du pied de page 2">
            <a:extLst>
              <a:ext uri="{FF2B5EF4-FFF2-40B4-BE49-F238E27FC236}">
                <a16:creationId xmlns:a16="http://schemas.microsoft.com/office/drawing/2014/main" id="{7BF9F5FF-0536-4BB8-A3B4-F653C3BAFC5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7">
            <a:extLst>
              <a:ext uri="{FF2B5EF4-FFF2-40B4-BE49-F238E27FC236}">
                <a16:creationId xmlns:a16="http://schemas.microsoft.com/office/drawing/2014/main" id="{607131B0-1AA1-4F74-95DD-5AA41C2772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534DF-23CE-4053-97EF-68E8A41F23D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48415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68B8F4E7-05E4-4A5B-941D-4DE1250178F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49C9A-A0B6-454E-AB85-5E08EC7D603E}" type="datetime1">
              <a:rPr lang="fr-FR" smtClean="0"/>
              <a:t>06/01/2025</a:t>
            </a:fld>
            <a:endParaRPr lang="fr-FR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C8A1E641-9DC1-4C1E-923F-E38F2DD90BD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DE6662C9-9D80-4E5A-BC22-CB48438851E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BBA94-6AF7-481F-9D98-1C2F1365F56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25128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/>
          <a:lstStyle>
            <a:lvl1pPr algn="ctr">
              <a:defRPr cap="all" baseline="0"/>
            </a:lvl1pPr>
          </a:lstStyle>
          <a:p>
            <a:pPr lvl="0"/>
            <a:r>
              <a:rPr lang="en-US" noProof="0"/>
              <a:t>Click icon to add picture</a:t>
            </a:r>
            <a:endParaRPr lang="fr-FR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bIns="360000" anchor="ctr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79D367-760F-42BE-A982-845C472F6B7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D7701-97A5-4DF3-B7EE-2DDC6458354B}" type="datetime1">
              <a:rPr lang="fr-FR" smtClean="0"/>
              <a:t>06/01/2025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ABEA2A-B2E4-451E-9242-86CADCDC93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76FB17-9A03-4F4B-A395-51FCDA622F9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A4E00-0874-495F-8024-81EAC397AAF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05256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D3521-2E5D-4A22-BD8D-2C1781FC521D}" type="datetime1">
              <a:rPr lang="fr-FR" smtClean="0"/>
              <a:t>06/01/2025</a:t>
            </a:fld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631097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8898B-8EB2-46B4-8820-43C858D6D942}" type="datetime1">
              <a:rPr lang="fr-FR" smtClean="0"/>
              <a:t>06/01/2025</a:t>
            </a:fld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1408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1A7FDA07-DF30-4A43-93E2-DCE440059228}" type="datetime1">
              <a:rPr lang="fr-FR" cap="all" smtClean="0"/>
              <a:t>06/01/2025</a:t>
            </a:fld>
            <a:endParaRPr lang="fr-FR" cap="al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127977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54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944757A-3A12-4F1F-A537-58B76CD64F74}" type="datetime1">
              <a:rPr lang="fr-FR" cap="all" smtClean="0"/>
              <a:t>06/01/2025</a:t>
            </a:fld>
            <a:endParaRPr lang="fr-FR" cap="al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008752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6B5C2B-B0BF-4136-9EC7-0E7F54D1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985" y="238125"/>
            <a:ext cx="10351028" cy="44767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04812" y="1447201"/>
            <a:ext cx="11379201" cy="502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667A85D-7EC4-0B99-2DDB-8AF1B41EB73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1533" y="6629400"/>
            <a:ext cx="1559984" cy="228600"/>
          </a:xfrm>
        </p:spPr>
        <p:txBody>
          <a:bodyPr/>
          <a:lstStyle/>
          <a:p>
            <a:pPr algn="r"/>
            <a:fld id="{9944757A-3A12-4F1F-A537-58B76CD64F74}" type="datetime1">
              <a:rPr lang="fr-FR" cap="all" smtClean="0"/>
              <a:t>06/01/2025</a:t>
            </a:fld>
            <a:endParaRPr lang="fr-FR" cap="all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66C17E4F-9CB7-FD6D-230A-9F229883507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80484" y="6629400"/>
            <a:ext cx="7871883" cy="228600"/>
          </a:xfrm>
        </p:spPr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4E59EF6-DB77-37B2-25EE-F63AE904645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52367" y="6629400"/>
            <a:ext cx="1799167" cy="228600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412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0E10C516-08A8-43C7-83FF-CC8150ED7CCA}" type="datetime1">
              <a:rPr lang="fr-FR" cap="all" smtClean="0"/>
              <a:t>06/01/2025</a:t>
            </a:fld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054902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/>
          <a:p>
            <a:r>
              <a:rPr lang="fr-FR" noProof="0"/>
              <a:t>Titre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7D0549B5-8424-4CD6-BE61-8FE4FBADC8FA}" type="datetime1">
              <a:rPr lang="fr-FR" cap="all" smtClean="0"/>
              <a:t>06/01/2025</a:t>
            </a:fld>
            <a:endParaRPr lang="fr-FR" cap="all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479997" y="2448000"/>
            <a:ext cx="11232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42430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E5E1B7-9EA3-4754-B4B0-CF3B0063FB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DA659A-BFDD-4791-8C92-194D513F5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817482-1CE4-489C-936A-7DC3CC42E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4B6BA-8AED-471E-9EB1-2CA5674A6325}" type="datetime1">
              <a:rPr lang="fr-FR" smtClean="0"/>
              <a:t>06/01/2025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EEB089-F118-4450-A2C5-98D88D7CC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E088FA-760B-4941-B20F-F8B63C179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4A11-5BBC-4C39-AF9D-1F882C368C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078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fld id="{45AB190F-45FE-4C5A-B584-40B07C589B2C}" type="datetime1">
              <a:rPr lang="fr-FR" cap="all" smtClean="0"/>
              <a:t>06/01/2025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Délégation interministérielle à l’hébergement et à l’accès au logement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4052606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06/01/2025</a:t>
            </a:fld>
            <a:endParaRPr lang="fr-FR" cap="al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888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23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0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9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45.xml"/><Relationship Id="rId10" Type="http://schemas.openxmlformats.org/officeDocument/2006/relationships/theme" Target="../theme/theme6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fld id="{FD29E78E-4CEA-4D40-BF8D-5F9F75AA2EBD}" type="datetime1">
              <a:rPr lang="fr-FR" cap="all" smtClean="0"/>
              <a:t>06/01/2025</a:t>
            </a:fld>
            <a:endParaRPr lang="fr-FR" cap="all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0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27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717" r:id="rId9"/>
  </p:sldLayoutIdLst>
  <p:hf sldNum="0"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2" indent="-95998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575986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80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72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D8A838-8E60-43E1-9B4E-20897853F789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80485" y="1200152"/>
            <a:ext cx="11231033" cy="9588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89A6F8-EEB1-4380-A43F-389C122F0003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80485" y="2448985"/>
            <a:ext cx="11231033" cy="34311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A89A34-3AE3-4DC6-8844-6C40A9D2C74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10151533" y="6615296"/>
            <a:ext cx="1559984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cap="all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8EAF5609-065B-4BA4-8F55-E09C0D2ABC27}" type="datetime1">
              <a:rPr lang="fr-FR" smtClean="0"/>
              <a:t>06/01/2025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0DD45A-7A2C-4B4C-A896-B22746B63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80484" y="6615296"/>
            <a:ext cx="7871883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A57AA4-C9A6-4272-ABF7-80116F7CB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8352367" y="6615296"/>
            <a:ext cx="1799167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BAFF5295-D322-43C5-A54D-B5BE5FA7F819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22EF4B0-DA91-4A7C-9AD0-FD3AD13EEED9}"/>
              </a:ext>
            </a:extLst>
          </p:cNvPr>
          <p:cNvCxnSpPr/>
          <p:nvPr userDrawn="1"/>
        </p:nvCxnSpPr>
        <p:spPr bwMode="gray">
          <a:xfrm>
            <a:off x="480485" y="66082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age 6">
            <a:extLst>
              <a:ext uri="{FF2B5EF4-FFF2-40B4-BE49-F238E27FC236}">
                <a16:creationId xmlns:a16="http://schemas.microsoft.com/office/drawing/2014/main" id="{65B71EB6-0CF7-4B08-ABCF-E378C1B8C82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83118" y="143933"/>
            <a:ext cx="960967" cy="719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SIPCMContentMarking" descr="{&quot;HashCode&quot;:-1489314896,&quot;Placement&quot;:&quot;Footer&quot;,&quot;Top&quot;:385.811737,&quot;Left&quot;:0.0,&quot;SlideWidth&quot;:720,&quot;SlideHeight&quot;:405}">
            <a:extLst>
              <a:ext uri="{FF2B5EF4-FFF2-40B4-BE49-F238E27FC236}">
                <a16:creationId xmlns:a16="http://schemas.microsoft.com/office/drawing/2014/main" id="{896FCC2F-CCCF-4B64-8CBA-BA13A9571E35}"/>
              </a:ext>
            </a:extLst>
          </p:cNvPr>
          <p:cNvSpPr txBox="1"/>
          <p:nvPr userDrawn="1"/>
        </p:nvSpPr>
        <p:spPr>
          <a:xfrm>
            <a:off x="6612934" y="6615297"/>
            <a:ext cx="17394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srgbClr val="CF022B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C2 – Usage restreint </a:t>
            </a:r>
          </a:p>
        </p:txBody>
      </p:sp>
    </p:spTree>
    <p:extLst>
      <p:ext uri="{BB962C8B-B14F-4D97-AF65-F5344CB8AC3E}">
        <p14:creationId xmlns:p14="http://schemas.microsoft.com/office/powerpoint/2010/main" val="1033343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</p:sldLayoutIdLst>
  <p:hf sldNum="0"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5pPr>
      <a:lvl6pPr marL="609585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6pPr>
      <a:lvl7pPr marL="1219170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7pPr>
      <a:lvl8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8pPr>
      <a:lvl9pPr marL="2438339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9pPr>
    </p:titleStyle>
    <p:bodyStyle>
      <a:lvl1pPr algn="l" rtl="0" fontAlgn="base">
        <a:spcBef>
          <a:spcPct val="0"/>
        </a:spcBef>
        <a:spcAft>
          <a:spcPts val="667"/>
        </a:spcAft>
        <a:buFont typeface="Arial" panose="020B0604020202020204" pitchFamily="34" charset="0"/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334425" indent="-95248" algn="l" rtl="0" fontAlgn="base">
        <a:spcBef>
          <a:spcPts val="800"/>
        </a:spcBef>
        <a:spcAft>
          <a:spcPts val="8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5719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3pPr>
      <a:lvl4pPr marL="814897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4pPr>
      <a:lvl5pPr marL="1102756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  <p:cxnSp>
        <p:nvCxnSpPr>
          <p:cNvPr id="14" name="Google Shape;169;p14">
            <a:extLst>
              <a:ext uri="{FF2B5EF4-FFF2-40B4-BE49-F238E27FC236}">
                <a16:creationId xmlns:a16="http://schemas.microsoft.com/office/drawing/2014/main" id="{BCC06D1D-78A4-90D9-320E-35976AFD1888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" name="Espace réservé du pied de page 3">
            <a:extLst>
              <a:ext uri="{FF2B5EF4-FFF2-40B4-BE49-F238E27FC236}">
                <a16:creationId xmlns:a16="http://schemas.microsoft.com/office/drawing/2014/main" id="{3FD3B5A3-6EC0-E99E-595F-9BA34DCA56AD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6" name="Espace réservé du numéro de diapositive 4">
            <a:extLst>
              <a:ext uri="{FF2B5EF4-FFF2-40B4-BE49-F238E27FC236}">
                <a16:creationId xmlns:a16="http://schemas.microsoft.com/office/drawing/2014/main" id="{D2A81AFE-8E52-DDDD-1545-403D43614659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A083FAF4-F4BC-6A18-2113-3ABD8379C40B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17/10/2024</a:t>
            </a:r>
          </a:p>
        </p:txBody>
      </p:sp>
    </p:spTree>
    <p:extLst>
      <p:ext uri="{BB962C8B-B14F-4D97-AF65-F5344CB8AC3E}">
        <p14:creationId xmlns:p14="http://schemas.microsoft.com/office/powerpoint/2010/main" val="229824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</p:sldLayoutIdLst>
  <p:hf sldNum="0"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2" indent="-95998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575986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80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72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1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429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6" r:id="rId6"/>
  </p:sldLayoutIdLst>
  <p:hf hdr="0" dt="0"/>
  <p:txStyles>
    <p:titleStyle>
      <a:lvl1pPr algn="l" defTabSz="1219187" rtl="0" eaLnBrk="1" latinLnBrk="0" hangingPunct="1">
        <a:lnSpc>
          <a:spcPct val="90000"/>
        </a:lnSpc>
        <a:spcBef>
          <a:spcPct val="0"/>
        </a:spcBef>
        <a:buNone/>
        <a:defRPr sz="3401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87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6" indent="-95999" algn="l" defTabSz="1219187" rtl="0" eaLnBrk="1" latinLnBrk="0" hangingPunct="1">
        <a:lnSpc>
          <a:spcPct val="100000"/>
        </a:lnSpc>
        <a:spcBef>
          <a:spcPts val="799"/>
        </a:spcBef>
        <a:spcAft>
          <a:spcPts val="799"/>
        </a:spcAft>
        <a:buFont typeface="Arial" pitchFamily="34" charset="0"/>
        <a:buChar char="•"/>
        <a:defRPr sz="1265" kern="1200">
          <a:solidFill>
            <a:schemeClr val="tx1"/>
          </a:solidFill>
          <a:latin typeface="+mn-lt"/>
          <a:ea typeface="+mn-ea"/>
          <a:cs typeface="+mn-cs"/>
        </a:defRPr>
      </a:lvl2pPr>
      <a:lvl3pPr marL="575994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90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90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64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358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1952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545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94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87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81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74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68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62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155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749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1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5" r:id="rId7"/>
  </p:sldLayoutIdLst>
  <p:hf hdr="0" dt="0"/>
  <p:txStyles>
    <p:titleStyle>
      <a:lvl1pPr algn="l" defTabSz="1219158" rtl="0" eaLnBrk="1" latinLnBrk="0" hangingPunct="1">
        <a:lnSpc>
          <a:spcPct val="90000"/>
        </a:lnSpc>
        <a:spcBef>
          <a:spcPct val="0"/>
        </a:spcBef>
        <a:buNone/>
        <a:defRPr sz="3401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58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89" indent="-95999" algn="l" defTabSz="1219158" rtl="0" eaLnBrk="1" latinLnBrk="0" hangingPunct="1">
        <a:lnSpc>
          <a:spcPct val="100000"/>
        </a:lnSpc>
        <a:spcBef>
          <a:spcPts val="799"/>
        </a:spcBef>
        <a:spcAft>
          <a:spcPts val="799"/>
        </a:spcAft>
        <a:buFont typeface="Arial" pitchFamily="34" charset="0"/>
        <a:buChar char="•"/>
        <a:defRPr sz="1265" kern="1200">
          <a:solidFill>
            <a:schemeClr val="tx1"/>
          </a:solidFill>
          <a:latin typeface="+mn-lt"/>
          <a:ea typeface="+mn-ea"/>
          <a:cs typeface="+mn-cs"/>
        </a:defRPr>
      </a:lvl2pPr>
      <a:lvl3pPr marL="575980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73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60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682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261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1840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417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9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58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34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14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93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71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48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27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D8A838-8E60-43E1-9B4E-20897853F789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80485" y="1200152"/>
            <a:ext cx="11231033" cy="9588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89A6F8-EEB1-4380-A43F-389C122F0003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80485" y="2448985"/>
            <a:ext cx="11231033" cy="34311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A89A34-3AE3-4DC6-8844-6C40A9D2C74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10151533" y="6615296"/>
            <a:ext cx="1559984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cap="all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855BE00D-CB04-404A-9517-636075592FE0}" type="datetime1">
              <a:rPr lang="fr-FR" smtClean="0"/>
              <a:pPr>
                <a:defRPr/>
              </a:pPr>
              <a:t>06/01/2025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0DD45A-7A2C-4B4C-A896-B22746B63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80484" y="6615296"/>
            <a:ext cx="7871883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A57AA4-C9A6-4272-ABF7-80116F7CB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8352367" y="6615296"/>
            <a:ext cx="1799167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BAFF5295-D322-43C5-A54D-B5BE5FA7F819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22EF4B0-DA91-4A7C-9AD0-FD3AD13EEED9}"/>
              </a:ext>
            </a:extLst>
          </p:cNvPr>
          <p:cNvCxnSpPr/>
          <p:nvPr userDrawn="1"/>
        </p:nvCxnSpPr>
        <p:spPr bwMode="gray">
          <a:xfrm>
            <a:off x="480485" y="66082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age 6">
            <a:extLst>
              <a:ext uri="{FF2B5EF4-FFF2-40B4-BE49-F238E27FC236}">
                <a16:creationId xmlns:a16="http://schemas.microsoft.com/office/drawing/2014/main" id="{65B71EB6-0CF7-4B08-ABCF-E378C1B8C82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83118" y="143933"/>
            <a:ext cx="960967" cy="719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SIPCMContentMarking" descr="{&quot;HashCode&quot;:-1489314896,&quot;Placement&quot;:&quot;Footer&quot;,&quot;Top&quot;:385.811737,&quot;Left&quot;:0.0,&quot;SlideWidth&quot;:720,&quot;SlideHeight&quot;:405}">
            <a:extLst>
              <a:ext uri="{FF2B5EF4-FFF2-40B4-BE49-F238E27FC236}">
                <a16:creationId xmlns:a16="http://schemas.microsoft.com/office/drawing/2014/main" id="{896FCC2F-CCCF-4B64-8CBA-BA13A9571E35}"/>
              </a:ext>
            </a:extLst>
          </p:cNvPr>
          <p:cNvSpPr txBox="1"/>
          <p:nvPr userDrawn="1"/>
        </p:nvSpPr>
        <p:spPr>
          <a:xfrm>
            <a:off x="6612934" y="6615297"/>
            <a:ext cx="17394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srgbClr val="CF022B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C2 – Usage restreint </a:t>
            </a:r>
          </a:p>
        </p:txBody>
      </p:sp>
    </p:spTree>
    <p:extLst>
      <p:ext uri="{BB962C8B-B14F-4D97-AF65-F5344CB8AC3E}">
        <p14:creationId xmlns:p14="http://schemas.microsoft.com/office/powerpoint/2010/main" val="1934898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</p:sldLayoutIdLst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5pPr>
      <a:lvl6pPr marL="609585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6pPr>
      <a:lvl7pPr marL="1219170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7pPr>
      <a:lvl8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8pPr>
      <a:lvl9pPr marL="2438339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9pPr>
    </p:titleStyle>
    <p:bodyStyle>
      <a:lvl1pPr algn="l" rtl="0" fontAlgn="base">
        <a:spcBef>
          <a:spcPct val="0"/>
        </a:spcBef>
        <a:spcAft>
          <a:spcPts val="667"/>
        </a:spcAft>
        <a:buFont typeface="Arial" panose="020B0604020202020204" pitchFamily="34" charset="0"/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334425" indent="-95248" algn="l" rtl="0" fontAlgn="base">
        <a:spcBef>
          <a:spcPts val="800"/>
        </a:spcBef>
        <a:spcAft>
          <a:spcPts val="8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5719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3pPr>
      <a:lvl4pPr marL="814897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4pPr>
      <a:lvl5pPr marL="1102756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5732CFF6-19D4-F3D1-0D63-CD9769C4A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FBCBA9E-90CC-1C2B-B5C3-7C51304A3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06/01/2025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B9CF41-B6D8-3C75-AB76-3F76C31A4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7FD01809-527B-BFBF-C6EE-ACC6997F9E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4400" dirty="0"/>
              <a:t>comité</a:t>
            </a:r>
            <a:r>
              <a:rPr lang="fr-FR" dirty="0"/>
              <a:t> référents SI SIAO</a:t>
            </a:r>
          </a:p>
          <a:p>
            <a:r>
              <a:rPr lang="fr-FR" sz="2800" b="0" dirty="0"/>
              <a:t>Décembre 2024</a:t>
            </a:r>
          </a:p>
        </p:txBody>
      </p:sp>
    </p:spTree>
    <p:extLst>
      <p:ext uri="{BB962C8B-B14F-4D97-AF65-F5344CB8AC3E}">
        <p14:creationId xmlns:p14="http://schemas.microsoft.com/office/powerpoint/2010/main" val="136625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7EFF5AB9-7B85-8B59-3F95-414EF6B19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2662C48-4EA7-BAB4-5AFF-6951858CD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CCB0844-C8A5-4DC7-B687-3EFF1519E52B}" type="datetime1">
              <a:rPr lang="fr-FR" cap="all" smtClean="0"/>
              <a:t>06/01/2025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FBF223A-375B-8A6D-B7F5-095E3C157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905330F-C394-A57E-9093-BB85704DF2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9999" y="2160000"/>
            <a:ext cx="6639258" cy="2403976"/>
          </a:xfrm>
        </p:spPr>
        <p:txBody>
          <a:bodyPr/>
          <a:lstStyle/>
          <a:p>
            <a:r>
              <a:rPr lang="fr-FR" sz="1800" dirty="0"/>
              <a:t> Thématiques identifiées</a:t>
            </a:r>
          </a:p>
          <a:p>
            <a:r>
              <a:rPr lang="fr-FR" sz="1800" dirty="0"/>
              <a:t> Liste des tickets</a:t>
            </a:r>
          </a:p>
          <a:p>
            <a:r>
              <a:rPr lang="fr-FR" sz="1800" dirty="0"/>
              <a:t> Relevé d’informations, décisions et d’actions</a:t>
            </a:r>
          </a:p>
        </p:txBody>
      </p:sp>
    </p:spTree>
    <p:extLst>
      <p:ext uri="{BB962C8B-B14F-4D97-AF65-F5344CB8AC3E}">
        <p14:creationId xmlns:p14="http://schemas.microsoft.com/office/powerpoint/2010/main" val="2488135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0485" y="1200153"/>
            <a:ext cx="11231033" cy="421614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1. Thématiques identifiées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06/01/2025</a:t>
            </a:fld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F4874DC1-A230-E90F-9620-5157B2D98187}"/>
              </a:ext>
            </a:extLst>
          </p:cNvPr>
          <p:cNvSpPr/>
          <p:nvPr/>
        </p:nvSpPr>
        <p:spPr>
          <a:xfrm>
            <a:off x="480482" y="1967163"/>
            <a:ext cx="2863515" cy="45740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400" i="1" dirty="0">
                <a:solidFill>
                  <a:schemeClr val="tx1"/>
                </a:solidFill>
              </a:rPr>
              <a:t>Les thématiques demandes et extractions ont été identifiées dans les demandes les plus récurrentes et les plus impactantes. 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3248EA83-F139-ADF3-BD54-0A7F9AF95F29}"/>
              </a:ext>
            </a:extLst>
          </p:cNvPr>
          <p:cNvSpPr/>
          <p:nvPr/>
        </p:nvSpPr>
        <p:spPr>
          <a:xfrm>
            <a:off x="3549316" y="1967163"/>
            <a:ext cx="8162201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Thématiques du SI SIAO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grpSp>
        <p:nvGrpSpPr>
          <p:cNvPr id="114" name="Groupe 113">
            <a:extLst>
              <a:ext uri="{FF2B5EF4-FFF2-40B4-BE49-F238E27FC236}">
                <a16:creationId xmlns:a16="http://schemas.microsoft.com/office/drawing/2014/main" id="{8EE9B679-AEAA-67AC-9DBA-F2EBFA57A0C0}"/>
              </a:ext>
            </a:extLst>
          </p:cNvPr>
          <p:cNvGrpSpPr/>
          <p:nvPr/>
        </p:nvGrpSpPr>
        <p:grpSpPr>
          <a:xfrm>
            <a:off x="3549316" y="2523946"/>
            <a:ext cx="1174750" cy="601663"/>
            <a:chOff x="546100" y="1612899"/>
            <a:chExt cx="1174750" cy="601663"/>
          </a:xfrm>
        </p:grpSpPr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5E04571F-9635-A138-3EA3-67C4E473349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6" name="Rectangle : coins arrondis 115">
              <a:extLst>
                <a:ext uri="{FF2B5EF4-FFF2-40B4-BE49-F238E27FC236}">
                  <a16:creationId xmlns:a16="http://schemas.microsoft.com/office/drawing/2014/main" id="{C067294A-8395-1756-580E-23A5C7B2085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17" name="ZoneTexte 116">
              <a:extLst>
                <a:ext uri="{FF2B5EF4-FFF2-40B4-BE49-F238E27FC236}">
                  <a16:creationId xmlns:a16="http://schemas.microsoft.com/office/drawing/2014/main" id="{9B8D42A5-0284-648B-EBDE-8F947054907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Administration</a:t>
              </a:r>
            </a:p>
          </p:txBody>
        </p:sp>
      </p:grpSp>
      <p:grpSp>
        <p:nvGrpSpPr>
          <p:cNvPr id="118" name="Groupe 117">
            <a:extLst>
              <a:ext uri="{FF2B5EF4-FFF2-40B4-BE49-F238E27FC236}">
                <a16:creationId xmlns:a16="http://schemas.microsoft.com/office/drawing/2014/main" id="{D7AE491E-4C3E-97C4-B70D-23830D9A61AE}"/>
              </a:ext>
            </a:extLst>
          </p:cNvPr>
          <p:cNvGrpSpPr/>
          <p:nvPr/>
        </p:nvGrpSpPr>
        <p:grpSpPr>
          <a:xfrm>
            <a:off x="4921249" y="2523945"/>
            <a:ext cx="1174750" cy="601663"/>
            <a:chOff x="546100" y="1612899"/>
            <a:chExt cx="1174750" cy="601663"/>
          </a:xfrm>
        </p:grpSpPr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B5F1AAEA-B8A1-EB48-43FE-93C8BCA7AE0D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0" name="Rectangle : coins arrondis 119">
              <a:extLst>
                <a:ext uri="{FF2B5EF4-FFF2-40B4-BE49-F238E27FC236}">
                  <a16:creationId xmlns:a16="http://schemas.microsoft.com/office/drawing/2014/main" id="{5178A734-A763-A860-1E4F-B7835EB4B9B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21" name="ZoneTexte 120">
              <a:extLst>
                <a:ext uri="{FF2B5EF4-FFF2-40B4-BE49-F238E27FC236}">
                  <a16:creationId xmlns:a16="http://schemas.microsoft.com/office/drawing/2014/main" id="{F072ED77-E50C-5B58-1853-53B8C29EC52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Connexion</a:t>
              </a:r>
            </a:p>
          </p:txBody>
        </p:sp>
      </p:grpSp>
      <p:grpSp>
        <p:nvGrpSpPr>
          <p:cNvPr id="122" name="Groupe 121">
            <a:extLst>
              <a:ext uri="{FF2B5EF4-FFF2-40B4-BE49-F238E27FC236}">
                <a16:creationId xmlns:a16="http://schemas.microsoft.com/office/drawing/2014/main" id="{7E8A5B3E-8D6F-BECF-51E3-9F4AB6A17361}"/>
              </a:ext>
            </a:extLst>
          </p:cNvPr>
          <p:cNvGrpSpPr/>
          <p:nvPr/>
        </p:nvGrpSpPr>
        <p:grpSpPr>
          <a:xfrm>
            <a:off x="6301318" y="2530450"/>
            <a:ext cx="1174750" cy="601663"/>
            <a:chOff x="546100" y="1612899"/>
            <a:chExt cx="1174750" cy="601663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D3453A4B-21FF-BD17-A035-CBFB6A87E72B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4" name="Rectangle : coins arrondis 123">
              <a:extLst>
                <a:ext uri="{FF2B5EF4-FFF2-40B4-BE49-F238E27FC236}">
                  <a16:creationId xmlns:a16="http://schemas.microsoft.com/office/drawing/2014/main" id="{62B5E59F-ADFF-0EC7-5161-0DCE1A897A95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25" name="ZoneTexte 124">
              <a:extLst>
                <a:ext uri="{FF2B5EF4-FFF2-40B4-BE49-F238E27FC236}">
                  <a16:creationId xmlns:a16="http://schemas.microsoft.com/office/drawing/2014/main" id="{906491E3-0AEC-3637-E3DB-A47ECA6B1B2F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Tableaux de bord</a:t>
              </a:r>
            </a:p>
          </p:txBody>
        </p:sp>
      </p:grpSp>
      <p:grpSp>
        <p:nvGrpSpPr>
          <p:cNvPr id="126" name="Groupe 125">
            <a:extLst>
              <a:ext uri="{FF2B5EF4-FFF2-40B4-BE49-F238E27FC236}">
                <a16:creationId xmlns:a16="http://schemas.microsoft.com/office/drawing/2014/main" id="{3039300B-A135-9903-CED4-684950C3CCFD}"/>
              </a:ext>
            </a:extLst>
          </p:cNvPr>
          <p:cNvGrpSpPr/>
          <p:nvPr/>
        </p:nvGrpSpPr>
        <p:grpSpPr>
          <a:xfrm>
            <a:off x="3549316" y="3300640"/>
            <a:ext cx="1174750" cy="601663"/>
            <a:chOff x="546100" y="1612899"/>
            <a:chExt cx="1174750" cy="601663"/>
          </a:xfrm>
        </p:grpSpPr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722CFDC4-4AAE-C2D4-6C8E-FA7AA923DC73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8" name="Rectangle : coins arrondis 127">
              <a:extLst>
                <a:ext uri="{FF2B5EF4-FFF2-40B4-BE49-F238E27FC236}">
                  <a16:creationId xmlns:a16="http://schemas.microsoft.com/office/drawing/2014/main" id="{765631E3-45EF-748D-55C8-EACB2A76064A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29" name="ZoneTexte 128">
              <a:extLst>
                <a:ext uri="{FF2B5EF4-FFF2-40B4-BE49-F238E27FC236}">
                  <a16:creationId xmlns:a16="http://schemas.microsoft.com/office/drawing/2014/main" id="{7A7A2A0A-E58A-7F1E-47B5-A19CCFDAF0DF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 et création</a:t>
              </a:r>
            </a:p>
          </p:txBody>
        </p:sp>
      </p:grpSp>
      <p:grpSp>
        <p:nvGrpSpPr>
          <p:cNvPr id="130" name="Groupe 129">
            <a:extLst>
              <a:ext uri="{FF2B5EF4-FFF2-40B4-BE49-F238E27FC236}">
                <a16:creationId xmlns:a16="http://schemas.microsoft.com/office/drawing/2014/main" id="{292A31B6-7B7D-340C-FD88-2ADEF23E46D8}"/>
              </a:ext>
            </a:extLst>
          </p:cNvPr>
          <p:cNvGrpSpPr/>
          <p:nvPr/>
        </p:nvGrpSpPr>
        <p:grpSpPr>
          <a:xfrm>
            <a:off x="4921249" y="3300639"/>
            <a:ext cx="1174750" cy="601663"/>
            <a:chOff x="546100" y="1612899"/>
            <a:chExt cx="1174750" cy="601663"/>
          </a:xfrm>
        </p:grpSpPr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DB4186C6-399D-67F0-B37B-19CE0449D259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2" name="Rectangle : coins arrondis 131">
              <a:extLst>
                <a:ext uri="{FF2B5EF4-FFF2-40B4-BE49-F238E27FC236}">
                  <a16:creationId xmlns:a16="http://schemas.microsoft.com/office/drawing/2014/main" id="{8D4578E4-A518-B708-CC28-D070CB2BD48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33" name="ZoneTexte 132">
              <a:extLst>
                <a:ext uri="{FF2B5EF4-FFF2-40B4-BE49-F238E27FC236}">
                  <a16:creationId xmlns:a16="http://schemas.microsoft.com/office/drawing/2014/main" id="{BA997157-9997-C93E-4101-A29946DD179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Éval flash &amp; approfondie</a:t>
              </a:r>
            </a:p>
          </p:txBody>
        </p:sp>
      </p:grpSp>
      <p:grpSp>
        <p:nvGrpSpPr>
          <p:cNvPr id="134" name="Groupe 133">
            <a:extLst>
              <a:ext uri="{FF2B5EF4-FFF2-40B4-BE49-F238E27FC236}">
                <a16:creationId xmlns:a16="http://schemas.microsoft.com/office/drawing/2014/main" id="{64E2CF1C-2C84-82AB-3FE5-EA3D04485A27}"/>
              </a:ext>
            </a:extLst>
          </p:cNvPr>
          <p:cNvGrpSpPr/>
          <p:nvPr/>
        </p:nvGrpSpPr>
        <p:grpSpPr>
          <a:xfrm>
            <a:off x="6301318" y="3307144"/>
            <a:ext cx="1174750" cy="601663"/>
            <a:chOff x="546100" y="1612899"/>
            <a:chExt cx="1174750" cy="601663"/>
          </a:xfrm>
        </p:grpSpPr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BBFBBB4C-37CF-13CA-55EE-AEF665B10157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6" name="Rectangle : coins arrondis 135">
              <a:extLst>
                <a:ext uri="{FF2B5EF4-FFF2-40B4-BE49-F238E27FC236}">
                  <a16:creationId xmlns:a16="http://schemas.microsoft.com/office/drawing/2014/main" id="{89948A1B-43BF-F532-121B-F1D027A0F48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37" name="ZoneTexte 136">
              <a:extLst>
                <a:ext uri="{FF2B5EF4-FFF2-40B4-BE49-F238E27FC236}">
                  <a16:creationId xmlns:a16="http://schemas.microsoft.com/office/drawing/2014/main" id="{CC91A658-0BC8-031F-E374-08E429016CC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Doublons</a:t>
              </a:r>
            </a:p>
          </p:txBody>
        </p:sp>
      </p:grpSp>
      <p:grpSp>
        <p:nvGrpSpPr>
          <p:cNvPr id="138" name="Groupe 137">
            <a:extLst>
              <a:ext uri="{FF2B5EF4-FFF2-40B4-BE49-F238E27FC236}">
                <a16:creationId xmlns:a16="http://schemas.microsoft.com/office/drawing/2014/main" id="{3C4AD875-6FD4-FA12-A72F-EB6F2748AB84}"/>
              </a:ext>
            </a:extLst>
          </p:cNvPr>
          <p:cNvGrpSpPr/>
          <p:nvPr/>
        </p:nvGrpSpPr>
        <p:grpSpPr>
          <a:xfrm>
            <a:off x="3549316" y="4077690"/>
            <a:ext cx="1174750" cy="601663"/>
            <a:chOff x="546100" y="1612899"/>
            <a:chExt cx="1174750" cy="601663"/>
          </a:xfrm>
        </p:grpSpPr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A7018337-4638-645F-6A6E-CEE81D61BED4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0" name="Rectangle : coins arrondis 139">
              <a:extLst>
                <a:ext uri="{FF2B5EF4-FFF2-40B4-BE49-F238E27FC236}">
                  <a16:creationId xmlns:a16="http://schemas.microsoft.com/office/drawing/2014/main" id="{674AE4FD-CD96-E4F7-F695-DBB8E52B1DA3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1" name="ZoneTexte 140">
              <a:extLst>
                <a:ext uri="{FF2B5EF4-FFF2-40B4-BE49-F238E27FC236}">
                  <a16:creationId xmlns:a16="http://schemas.microsoft.com/office/drawing/2014/main" id="{3100D372-3E89-01BF-B1E3-2B5540E828C5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115</a:t>
              </a:r>
            </a:p>
          </p:txBody>
        </p:sp>
      </p:grpSp>
      <p:grpSp>
        <p:nvGrpSpPr>
          <p:cNvPr id="142" name="Groupe 141">
            <a:extLst>
              <a:ext uri="{FF2B5EF4-FFF2-40B4-BE49-F238E27FC236}">
                <a16:creationId xmlns:a16="http://schemas.microsoft.com/office/drawing/2014/main" id="{4A0759E1-3568-5095-7BAC-CA17872204CF}"/>
              </a:ext>
            </a:extLst>
          </p:cNvPr>
          <p:cNvGrpSpPr/>
          <p:nvPr/>
        </p:nvGrpSpPr>
        <p:grpSpPr>
          <a:xfrm>
            <a:off x="4921249" y="4077689"/>
            <a:ext cx="1174750" cy="601663"/>
            <a:chOff x="546100" y="1612899"/>
            <a:chExt cx="1174750" cy="601663"/>
          </a:xfrm>
        </p:grpSpPr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0E1B251B-93E8-7C88-9D82-46611C3BA0F7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4" name="Rectangle : coins arrondis 143">
              <a:extLst>
                <a:ext uri="{FF2B5EF4-FFF2-40B4-BE49-F238E27FC236}">
                  <a16:creationId xmlns:a16="http://schemas.microsoft.com/office/drawing/2014/main" id="{99248E3C-B6E7-3F4E-9050-AA31AB556830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5" name="ZoneTexte 144">
              <a:extLst>
                <a:ext uri="{FF2B5EF4-FFF2-40B4-BE49-F238E27FC236}">
                  <a16:creationId xmlns:a16="http://schemas.microsoft.com/office/drawing/2014/main" id="{9F907B6F-2DC3-C01E-1C2B-D6C5FE846A09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grpSp>
        <p:nvGrpSpPr>
          <p:cNvPr id="146" name="Groupe 145">
            <a:extLst>
              <a:ext uri="{FF2B5EF4-FFF2-40B4-BE49-F238E27FC236}">
                <a16:creationId xmlns:a16="http://schemas.microsoft.com/office/drawing/2014/main" id="{00C5EBF2-8ACE-DDA4-701E-725FED8F69FD}"/>
              </a:ext>
            </a:extLst>
          </p:cNvPr>
          <p:cNvGrpSpPr/>
          <p:nvPr/>
        </p:nvGrpSpPr>
        <p:grpSpPr>
          <a:xfrm>
            <a:off x="6301318" y="4084194"/>
            <a:ext cx="1174750" cy="601663"/>
            <a:chOff x="546100" y="1612899"/>
            <a:chExt cx="1174750" cy="601663"/>
          </a:xfrm>
        </p:grpSpPr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9CD49D5F-9884-7EBA-D1E9-D2C53A22B73E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8" name="Rectangle : coins arrondis 147">
              <a:extLst>
                <a:ext uri="{FF2B5EF4-FFF2-40B4-BE49-F238E27FC236}">
                  <a16:creationId xmlns:a16="http://schemas.microsoft.com/office/drawing/2014/main" id="{55AF66E5-E9B6-11DE-63F4-D5627F0ADF66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9" name="ZoneTexte 148">
              <a:extLst>
                <a:ext uri="{FF2B5EF4-FFF2-40B4-BE49-F238E27FC236}">
                  <a16:creationId xmlns:a16="http://schemas.microsoft.com/office/drawing/2014/main" id="{67E8B744-4D88-A29B-ECF1-1F547E71FD41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Prestation</a:t>
              </a:r>
            </a:p>
          </p:txBody>
        </p:sp>
      </p:grpSp>
      <p:grpSp>
        <p:nvGrpSpPr>
          <p:cNvPr id="150" name="Groupe 149">
            <a:extLst>
              <a:ext uri="{FF2B5EF4-FFF2-40B4-BE49-F238E27FC236}">
                <a16:creationId xmlns:a16="http://schemas.microsoft.com/office/drawing/2014/main" id="{9ADFC4F7-732B-88B6-9D43-AF890883C275}"/>
              </a:ext>
            </a:extLst>
          </p:cNvPr>
          <p:cNvGrpSpPr/>
          <p:nvPr/>
        </p:nvGrpSpPr>
        <p:grpSpPr>
          <a:xfrm>
            <a:off x="3549316" y="4853606"/>
            <a:ext cx="1174750" cy="601663"/>
            <a:chOff x="546100" y="1612899"/>
            <a:chExt cx="1174750" cy="601663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5BD65BCB-3587-784C-67EB-D164950084E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2" name="Rectangle : coins arrondis 151">
              <a:extLst>
                <a:ext uri="{FF2B5EF4-FFF2-40B4-BE49-F238E27FC236}">
                  <a16:creationId xmlns:a16="http://schemas.microsoft.com/office/drawing/2014/main" id="{92788C21-296A-2696-22F6-4A062B1EB114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Indicateurs</a:t>
              </a:r>
            </a:p>
          </p:txBody>
        </p:sp>
        <p:sp>
          <p:nvSpPr>
            <p:cNvPr id="153" name="ZoneTexte 152">
              <a:extLst>
                <a:ext uri="{FF2B5EF4-FFF2-40B4-BE49-F238E27FC236}">
                  <a16:creationId xmlns:a16="http://schemas.microsoft.com/office/drawing/2014/main" id="{5BC6077A-C703-FFF0-0F50-2510F7C6587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Indicateurs</a:t>
              </a:r>
            </a:p>
          </p:txBody>
        </p:sp>
      </p:grpSp>
      <p:grpSp>
        <p:nvGrpSpPr>
          <p:cNvPr id="154" name="Groupe 153">
            <a:extLst>
              <a:ext uri="{FF2B5EF4-FFF2-40B4-BE49-F238E27FC236}">
                <a16:creationId xmlns:a16="http://schemas.microsoft.com/office/drawing/2014/main" id="{58584450-262E-A598-B401-93F997D6A607}"/>
              </a:ext>
            </a:extLst>
          </p:cNvPr>
          <p:cNvGrpSpPr/>
          <p:nvPr/>
        </p:nvGrpSpPr>
        <p:grpSpPr>
          <a:xfrm>
            <a:off x="4929385" y="4849375"/>
            <a:ext cx="1174750" cy="601663"/>
            <a:chOff x="546100" y="1612899"/>
            <a:chExt cx="1174750" cy="601663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5D4B8919-4530-81A3-7352-3DFCA0B8EF1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6" name="Rectangle : coins arrondis 155">
              <a:extLst>
                <a:ext uri="{FF2B5EF4-FFF2-40B4-BE49-F238E27FC236}">
                  <a16:creationId xmlns:a16="http://schemas.microsoft.com/office/drawing/2014/main" id="{74A81E0C-C309-2619-3996-1E27E4C2BC3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57" name="ZoneTexte 156">
              <a:extLst>
                <a:ext uri="{FF2B5EF4-FFF2-40B4-BE49-F238E27FC236}">
                  <a16:creationId xmlns:a16="http://schemas.microsoft.com/office/drawing/2014/main" id="{BB2C7971-FEE6-3ED4-E353-4EF5515FD6A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115</a:t>
              </a:r>
            </a:p>
          </p:txBody>
        </p:sp>
      </p:grpSp>
      <p:grpSp>
        <p:nvGrpSpPr>
          <p:cNvPr id="158" name="Groupe 157">
            <a:extLst>
              <a:ext uri="{FF2B5EF4-FFF2-40B4-BE49-F238E27FC236}">
                <a16:creationId xmlns:a16="http://schemas.microsoft.com/office/drawing/2014/main" id="{4A0A752D-FF5B-3254-9ED1-BE80A4CB5BC8}"/>
              </a:ext>
            </a:extLst>
          </p:cNvPr>
          <p:cNvGrpSpPr/>
          <p:nvPr/>
        </p:nvGrpSpPr>
        <p:grpSpPr>
          <a:xfrm>
            <a:off x="6301322" y="4849375"/>
            <a:ext cx="1174750" cy="601663"/>
            <a:chOff x="546100" y="1612899"/>
            <a:chExt cx="1174750" cy="601663"/>
          </a:xfrm>
        </p:grpSpPr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CD72EBC8-9538-92EE-A0E6-5CDF3ECE36C6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0" name="Rectangle : coins arrondis 159">
              <a:extLst>
                <a:ext uri="{FF2B5EF4-FFF2-40B4-BE49-F238E27FC236}">
                  <a16:creationId xmlns:a16="http://schemas.microsoft.com/office/drawing/2014/main" id="{B28E81BE-CD7B-5167-D156-B3A94597976A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61" name="ZoneTexte 160">
              <a:extLst>
                <a:ext uri="{FF2B5EF4-FFF2-40B4-BE49-F238E27FC236}">
                  <a16:creationId xmlns:a16="http://schemas.microsoft.com/office/drawing/2014/main" id="{FB75C6B4-B68A-0C0D-7FC5-80FFD1943F33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grpSp>
        <p:nvGrpSpPr>
          <p:cNvPr id="162" name="Groupe 161">
            <a:extLst>
              <a:ext uri="{FF2B5EF4-FFF2-40B4-BE49-F238E27FC236}">
                <a16:creationId xmlns:a16="http://schemas.microsoft.com/office/drawing/2014/main" id="{394E73D9-A79E-41E9-1165-50B0F49810F2}"/>
              </a:ext>
            </a:extLst>
          </p:cNvPr>
          <p:cNvGrpSpPr/>
          <p:nvPr/>
        </p:nvGrpSpPr>
        <p:grpSpPr>
          <a:xfrm>
            <a:off x="7683527" y="4842870"/>
            <a:ext cx="1174750" cy="601663"/>
            <a:chOff x="546100" y="1612899"/>
            <a:chExt cx="1174750" cy="601663"/>
          </a:xfrm>
        </p:grpSpPr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B6AF9B59-3BE1-70F7-1084-C5C2AAF78B3E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4" name="Rectangle : coins arrondis 163">
              <a:extLst>
                <a:ext uri="{FF2B5EF4-FFF2-40B4-BE49-F238E27FC236}">
                  <a16:creationId xmlns:a16="http://schemas.microsoft.com/office/drawing/2014/main" id="{E9DA21E7-9206-7AC4-DEED-A844A5DC940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65" name="ZoneTexte 164">
              <a:extLst>
                <a:ext uri="{FF2B5EF4-FFF2-40B4-BE49-F238E27FC236}">
                  <a16:creationId xmlns:a16="http://schemas.microsoft.com/office/drawing/2014/main" id="{0F7FD642-2908-F943-F134-F7E5B5CE8AE7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Personnes</a:t>
              </a:r>
            </a:p>
          </p:txBody>
        </p:sp>
      </p:grpSp>
      <p:grpSp>
        <p:nvGrpSpPr>
          <p:cNvPr id="166" name="Groupe 165">
            <a:extLst>
              <a:ext uri="{FF2B5EF4-FFF2-40B4-BE49-F238E27FC236}">
                <a16:creationId xmlns:a16="http://schemas.microsoft.com/office/drawing/2014/main" id="{FA640393-808C-8247-BE97-CD265903B38C}"/>
              </a:ext>
            </a:extLst>
          </p:cNvPr>
          <p:cNvGrpSpPr/>
          <p:nvPr/>
        </p:nvGrpSpPr>
        <p:grpSpPr>
          <a:xfrm>
            <a:off x="3549316" y="5618786"/>
            <a:ext cx="1174750" cy="601663"/>
            <a:chOff x="546100" y="1612899"/>
            <a:chExt cx="1174750" cy="601663"/>
          </a:xfrm>
        </p:grpSpPr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F3357F17-D638-C069-EAA0-BD1ADC281EE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8" name="Rectangle : coins arrondis 167">
              <a:extLst>
                <a:ext uri="{FF2B5EF4-FFF2-40B4-BE49-F238E27FC236}">
                  <a16:creationId xmlns:a16="http://schemas.microsoft.com/office/drawing/2014/main" id="{634F8E3C-759D-E240-E9B8-87AAD9F2C269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SIAO</a:t>
              </a:r>
            </a:p>
          </p:txBody>
        </p:sp>
        <p:sp>
          <p:nvSpPr>
            <p:cNvPr id="169" name="ZoneTexte 168">
              <a:extLst>
                <a:ext uri="{FF2B5EF4-FFF2-40B4-BE49-F238E27FC236}">
                  <a16:creationId xmlns:a16="http://schemas.microsoft.com/office/drawing/2014/main" id="{5E8D5149-1AB2-7F91-1023-BC1198947EF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Paramétrage</a:t>
              </a:r>
            </a:p>
          </p:txBody>
        </p:sp>
      </p:grpSp>
      <p:grpSp>
        <p:nvGrpSpPr>
          <p:cNvPr id="170" name="Groupe 169">
            <a:extLst>
              <a:ext uri="{FF2B5EF4-FFF2-40B4-BE49-F238E27FC236}">
                <a16:creationId xmlns:a16="http://schemas.microsoft.com/office/drawing/2014/main" id="{BA4106EA-6EE6-57CE-05DC-A998E6B496BF}"/>
              </a:ext>
            </a:extLst>
          </p:cNvPr>
          <p:cNvGrpSpPr/>
          <p:nvPr/>
        </p:nvGrpSpPr>
        <p:grpSpPr>
          <a:xfrm>
            <a:off x="4921249" y="5618785"/>
            <a:ext cx="1174750" cy="601663"/>
            <a:chOff x="546100" y="1612899"/>
            <a:chExt cx="1174750" cy="601663"/>
          </a:xfrm>
        </p:grpSpPr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40A37173-0C7F-8A8F-0F78-44AD95CF9D3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2" name="Rectangle : coins arrondis 171">
              <a:extLst>
                <a:ext uri="{FF2B5EF4-FFF2-40B4-BE49-F238E27FC236}">
                  <a16:creationId xmlns:a16="http://schemas.microsoft.com/office/drawing/2014/main" id="{E0B8A1EB-070A-33BA-1AF1-B9443B9D38EE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SIAO</a:t>
              </a:r>
            </a:p>
          </p:txBody>
        </p:sp>
        <p:sp>
          <p:nvSpPr>
            <p:cNvPr id="173" name="ZoneTexte 172">
              <a:extLst>
                <a:ext uri="{FF2B5EF4-FFF2-40B4-BE49-F238E27FC236}">
                  <a16:creationId xmlns:a16="http://schemas.microsoft.com/office/drawing/2014/main" id="{5BA53370-DABB-6006-A6E6-6E0AB28C1929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listes d’attente</a:t>
              </a:r>
            </a:p>
          </p:txBody>
        </p:sp>
      </p:grpSp>
      <p:grpSp>
        <p:nvGrpSpPr>
          <p:cNvPr id="174" name="Groupe 173">
            <a:extLst>
              <a:ext uri="{FF2B5EF4-FFF2-40B4-BE49-F238E27FC236}">
                <a16:creationId xmlns:a16="http://schemas.microsoft.com/office/drawing/2014/main" id="{507FF97A-65DC-2AE0-30BB-1460E9DD6AF6}"/>
              </a:ext>
            </a:extLst>
          </p:cNvPr>
          <p:cNvGrpSpPr/>
          <p:nvPr/>
        </p:nvGrpSpPr>
        <p:grpSpPr>
          <a:xfrm>
            <a:off x="9061456" y="2519653"/>
            <a:ext cx="1174750" cy="601663"/>
            <a:chOff x="546100" y="1612899"/>
            <a:chExt cx="1174750" cy="601663"/>
          </a:xfrm>
        </p:grpSpPr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F87AA2D5-6F03-2B1C-BC6B-CE6C69E9D44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6" name="Rectangle : coins arrondis 175">
              <a:extLst>
                <a:ext uri="{FF2B5EF4-FFF2-40B4-BE49-F238E27FC236}">
                  <a16:creationId xmlns:a16="http://schemas.microsoft.com/office/drawing/2014/main" id="{1B71D4F5-D5E0-98C1-8845-412F0E90E2C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77" name="ZoneTexte 176">
              <a:extLst>
                <a:ext uri="{FF2B5EF4-FFF2-40B4-BE49-F238E27FC236}">
                  <a16:creationId xmlns:a16="http://schemas.microsoft.com/office/drawing/2014/main" id="{77C23668-6E11-0B35-C44F-BBBC43DD055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territoires</a:t>
              </a:r>
            </a:p>
          </p:txBody>
        </p:sp>
      </p:grpSp>
      <p:grpSp>
        <p:nvGrpSpPr>
          <p:cNvPr id="178" name="Groupe 177">
            <a:extLst>
              <a:ext uri="{FF2B5EF4-FFF2-40B4-BE49-F238E27FC236}">
                <a16:creationId xmlns:a16="http://schemas.microsoft.com/office/drawing/2014/main" id="{9B5FEEE2-3D1C-AE26-FE82-43EE25650077}"/>
              </a:ext>
            </a:extLst>
          </p:cNvPr>
          <p:cNvGrpSpPr/>
          <p:nvPr/>
        </p:nvGrpSpPr>
        <p:grpSpPr>
          <a:xfrm>
            <a:off x="7673251" y="4091408"/>
            <a:ext cx="1174750" cy="601663"/>
            <a:chOff x="546100" y="1612899"/>
            <a:chExt cx="1174750" cy="601663"/>
          </a:xfrm>
        </p:grpSpPr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46E4D919-C55E-78EF-FF3D-7A02917DFA18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0" name="Rectangle : coins arrondis 179">
              <a:extLst>
                <a:ext uri="{FF2B5EF4-FFF2-40B4-BE49-F238E27FC236}">
                  <a16:creationId xmlns:a16="http://schemas.microsoft.com/office/drawing/2014/main" id="{3A5F6603-FC8B-A0B7-E218-D28EA117DC35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1" name="ZoneTexte 180">
              <a:extLst>
                <a:ext uri="{FF2B5EF4-FFF2-40B4-BE49-F238E27FC236}">
                  <a16:creationId xmlns:a16="http://schemas.microsoft.com/office/drawing/2014/main" id="{4C95811B-5781-7787-88A1-EC4A811A643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Delta</a:t>
              </a:r>
            </a:p>
          </p:txBody>
        </p:sp>
      </p:grpSp>
      <p:grpSp>
        <p:nvGrpSpPr>
          <p:cNvPr id="182" name="Groupe 181">
            <a:extLst>
              <a:ext uri="{FF2B5EF4-FFF2-40B4-BE49-F238E27FC236}">
                <a16:creationId xmlns:a16="http://schemas.microsoft.com/office/drawing/2014/main" id="{41BF022C-C8EC-3534-9A65-C8CA98439BFB}"/>
              </a:ext>
            </a:extLst>
          </p:cNvPr>
          <p:cNvGrpSpPr/>
          <p:nvPr/>
        </p:nvGrpSpPr>
        <p:grpSpPr>
          <a:xfrm>
            <a:off x="9045184" y="4091407"/>
            <a:ext cx="1174750" cy="601663"/>
            <a:chOff x="546100" y="1612899"/>
            <a:chExt cx="1174750" cy="601663"/>
          </a:xfrm>
        </p:grpSpPr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91F31C0D-F619-07BC-E3A1-166283F67CFA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4" name="Rectangle : coins arrondis 183">
              <a:extLst>
                <a:ext uri="{FF2B5EF4-FFF2-40B4-BE49-F238E27FC236}">
                  <a16:creationId xmlns:a16="http://schemas.microsoft.com/office/drawing/2014/main" id="{703D9BF0-BB22-27B2-740C-933EEAA1EC8E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5" name="ZoneTexte 184">
              <a:extLst>
                <a:ext uri="{FF2B5EF4-FFF2-40B4-BE49-F238E27FC236}">
                  <a16:creationId xmlns:a16="http://schemas.microsoft.com/office/drawing/2014/main" id="{F34B4650-5AEE-2DD4-5B22-D19D3C2ABAEC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 115</a:t>
              </a:r>
            </a:p>
          </p:txBody>
        </p:sp>
      </p:grpSp>
      <p:grpSp>
        <p:nvGrpSpPr>
          <p:cNvPr id="186" name="Groupe 185">
            <a:extLst>
              <a:ext uri="{FF2B5EF4-FFF2-40B4-BE49-F238E27FC236}">
                <a16:creationId xmlns:a16="http://schemas.microsoft.com/office/drawing/2014/main" id="{A4FC2081-9730-BF62-FB07-A55553BB876D}"/>
              </a:ext>
            </a:extLst>
          </p:cNvPr>
          <p:cNvGrpSpPr/>
          <p:nvPr/>
        </p:nvGrpSpPr>
        <p:grpSpPr>
          <a:xfrm>
            <a:off x="10425253" y="4097912"/>
            <a:ext cx="1174750" cy="601663"/>
            <a:chOff x="546100" y="1612899"/>
            <a:chExt cx="1174750" cy="601663"/>
          </a:xfrm>
        </p:grpSpPr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D6C03992-88EE-178D-D4A5-8E7F35E1A760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8" name="Rectangle : coins arrondis 187">
              <a:extLst>
                <a:ext uri="{FF2B5EF4-FFF2-40B4-BE49-F238E27FC236}">
                  <a16:creationId xmlns:a16="http://schemas.microsoft.com/office/drawing/2014/main" id="{69551D68-D02F-EEEB-3988-901C93AB43DB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9" name="ZoneTexte 188">
              <a:extLst>
                <a:ext uri="{FF2B5EF4-FFF2-40B4-BE49-F238E27FC236}">
                  <a16:creationId xmlns:a16="http://schemas.microsoft.com/office/drawing/2014/main" id="{B077836F-2BE2-1738-5B9A-498BA4BFBB4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Recherches insertion</a:t>
              </a:r>
            </a:p>
          </p:txBody>
        </p:sp>
      </p:grpSp>
      <p:grpSp>
        <p:nvGrpSpPr>
          <p:cNvPr id="190" name="Groupe 189">
            <a:extLst>
              <a:ext uri="{FF2B5EF4-FFF2-40B4-BE49-F238E27FC236}">
                <a16:creationId xmlns:a16="http://schemas.microsoft.com/office/drawing/2014/main" id="{0D1CD6D8-DAC7-DE7A-5F55-62F11B1D695E}"/>
              </a:ext>
            </a:extLst>
          </p:cNvPr>
          <p:cNvGrpSpPr/>
          <p:nvPr/>
        </p:nvGrpSpPr>
        <p:grpSpPr>
          <a:xfrm>
            <a:off x="6301318" y="5612816"/>
            <a:ext cx="1174750" cy="601663"/>
            <a:chOff x="546100" y="1612899"/>
            <a:chExt cx="1174750" cy="601663"/>
          </a:xfrm>
        </p:grpSpPr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E55761DF-C6F0-5851-77D8-155F5D136E2A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2" name="Rectangle : coins arrondis 191">
              <a:extLst>
                <a:ext uri="{FF2B5EF4-FFF2-40B4-BE49-F238E27FC236}">
                  <a16:creationId xmlns:a16="http://schemas.microsoft.com/office/drawing/2014/main" id="{68B4ABAD-8776-F34F-F723-85879025C168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193" name="ZoneTexte 192">
              <a:extLst>
                <a:ext uri="{FF2B5EF4-FFF2-40B4-BE49-F238E27FC236}">
                  <a16:creationId xmlns:a16="http://schemas.microsoft.com/office/drawing/2014/main" id="{70570EBC-7202-FF83-D55E-90FD466CB09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structures</a:t>
              </a:r>
            </a:p>
          </p:txBody>
        </p:sp>
      </p:grpSp>
      <p:grpSp>
        <p:nvGrpSpPr>
          <p:cNvPr id="194" name="Groupe 193">
            <a:extLst>
              <a:ext uri="{FF2B5EF4-FFF2-40B4-BE49-F238E27FC236}">
                <a16:creationId xmlns:a16="http://schemas.microsoft.com/office/drawing/2014/main" id="{B23729F3-EF1F-605D-8AA3-40AE3F71EE91}"/>
              </a:ext>
            </a:extLst>
          </p:cNvPr>
          <p:cNvGrpSpPr/>
          <p:nvPr/>
        </p:nvGrpSpPr>
        <p:grpSpPr>
          <a:xfrm>
            <a:off x="7673251" y="5612815"/>
            <a:ext cx="1174750" cy="601663"/>
            <a:chOff x="546100" y="1612899"/>
            <a:chExt cx="1174750" cy="601663"/>
          </a:xfrm>
        </p:grpSpPr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E99433E1-CFC8-C567-81CC-930864D1448F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6" name="Rectangle : coins arrondis 195">
              <a:extLst>
                <a:ext uri="{FF2B5EF4-FFF2-40B4-BE49-F238E27FC236}">
                  <a16:creationId xmlns:a16="http://schemas.microsoft.com/office/drawing/2014/main" id="{84E97B65-D33E-4397-253D-43DC22D68336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197" name="ZoneTexte 196">
              <a:extLst>
                <a:ext uri="{FF2B5EF4-FFF2-40B4-BE49-F238E27FC236}">
                  <a16:creationId xmlns:a16="http://schemas.microsoft.com/office/drawing/2014/main" id="{EED35C09-5E0D-1386-431F-CC05074A4D73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groupes de places</a:t>
              </a:r>
            </a:p>
          </p:txBody>
        </p:sp>
      </p:grpSp>
      <p:grpSp>
        <p:nvGrpSpPr>
          <p:cNvPr id="198" name="Groupe 197">
            <a:extLst>
              <a:ext uri="{FF2B5EF4-FFF2-40B4-BE49-F238E27FC236}">
                <a16:creationId xmlns:a16="http://schemas.microsoft.com/office/drawing/2014/main" id="{EE345BE9-1C79-263D-0EBF-56FACE0C3C1A}"/>
              </a:ext>
            </a:extLst>
          </p:cNvPr>
          <p:cNvGrpSpPr/>
          <p:nvPr/>
        </p:nvGrpSpPr>
        <p:grpSpPr>
          <a:xfrm>
            <a:off x="7681387" y="2527106"/>
            <a:ext cx="1174750" cy="601663"/>
            <a:chOff x="546100" y="1612899"/>
            <a:chExt cx="1174750" cy="601663"/>
          </a:xfrm>
        </p:grpSpPr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6591C49B-20F2-5B67-8C8D-964C09B8A1D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0" name="Rectangle : coins arrondis 199">
              <a:extLst>
                <a:ext uri="{FF2B5EF4-FFF2-40B4-BE49-F238E27FC236}">
                  <a16:creationId xmlns:a16="http://schemas.microsoft.com/office/drawing/2014/main" id="{5C25138E-E1AB-461C-1ED5-C0ECAAB9104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201" name="ZoneTexte 200">
              <a:extLst>
                <a:ext uri="{FF2B5EF4-FFF2-40B4-BE49-F238E27FC236}">
                  <a16:creationId xmlns:a16="http://schemas.microsoft.com/office/drawing/2014/main" id="{9BDBB9D7-15FB-5BEA-7590-F77655CC424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utilisateurs</a:t>
              </a:r>
            </a:p>
          </p:txBody>
        </p:sp>
      </p:grpSp>
      <p:grpSp>
        <p:nvGrpSpPr>
          <p:cNvPr id="202" name="Groupe 201">
            <a:extLst>
              <a:ext uri="{FF2B5EF4-FFF2-40B4-BE49-F238E27FC236}">
                <a16:creationId xmlns:a16="http://schemas.microsoft.com/office/drawing/2014/main" id="{0975B1FE-9D7B-F247-C2B5-2F84C24198C7}"/>
              </a:ext>
            </a:extLst>
          </p:cNvPr>
          <p:cNvGrpSpPr/>
          <p:nvPr/>
        </p:nvGrpSpPr>
        <p:grpSpPr>
          <a:xfrm>
            <a:off x="7673251" y="3296740"/>
            <a:ext cx="1174750" cy="601663"/>
            <a:chOff x="546100" y="1612899"/>
            <a:chExt cx="1174750" cy="601663"/>
          </a:xfrm>
        </p:grpSpPr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D706ADB-9F96-02D8-3AA5-D1EA22B706B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4" name="Rectangle : coins arrondis 203">
              <a:extLst>
                <a:ext uri="{FF2B5EF4-FFF2-40B4-BE49-F238E27FC236}">
                  <a16:creationId xmlns:a16="http://schemas.microsoft.com/office/drawing/2014/main" id="{F648386D-D3F8-856E-71B8-D1FDA73FC301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05" name="ZoneTexte 204">
              <a:extLst>
                <a:ext uri="{FF2B5EF4-FFF2-40B4-BE49-F238E27FC236}">
                  <a16:creationId xmlns:a16="http://schemas.microsoft.com/office/drawing/2014/main" id="{58277505-352A-DE8C-2DCC-2B97A8B5D577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Notes</a:t>
              </a:r>
            </a:p>
          </p:txBody>
        </p:sp>
      </p:grpSp>
      <p:grpSp>
        <p:nvGrpSpPr>
          <p:cNvPr id="206" name="Groupe 205">
            <a:extLst>
              <a:ext uri="{FF2B5EF4-FFF2-40B4-BE49-F238E27FC236}">
                <a16:creationId xmlns:a16="http://schemas.microsoft.com/office/drawing/2014/main" id="{59010211-05AC-33BD-DC15-59D7FE1A058F}"/>
              </a:ext>
            </a:extLst>
          </p:cNvPr>
          <p:cNvGrpSpPr/>
          <p:nvPr/>
        </p:nvGrpSpPr>
        <p:grpSpPr>
          <a:xfrm>
            <a:off x="9045184" y="3296739"/>
            <a:ext cx="1174750" cy="601663"/>
            <a:chOff x="546100" y="1612899"/>
            <a:chExt cx="1174750" cy="601663"/>
          </a:xfrm>
        </p:grpSpPr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5803D5E1-046A-B03E-B14C-5B59F4AC0D9D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8" name="Rectangle : coins arrondis 207">
              <a:extLst>
                <a:ext uri="{FF2B5EF4-FFF2-40B4-BE49-F238E27FC236}">
                  <a16:creationId xmlns:a16="http://schemas.microsoft.com/office/drawing/2014/main" id="{2A3685FF-66CD-3AF5-91D2-1E9B70502CF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09" name="ZoneTexte 208">
              <a:extLst>
                <a:ext uri="{FF2B5EF4-FFF2-40B4-BE49-F238E27FC236}">
                  <a16:creationId xmlns:a16="http://schemas.microsoft.com/office/drawing/2014/main" id="{B4CCE25A-6E11-C863-41B0-918816A7973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Situation</a:t>
              </a:r>
            </a:p>
          </p:txBody>
        </p:sp>
      </p:grpSp>
      <p:grpSp>
        <p:nvGrpSpPr>
          <p:cNvPr id="210" name="Groupe 209">
            <a:extLst>
              <a:ext uri="{FF2B5EF4-FFF2-40B4-BE49-F238E27FC236}">
                <a16:creationId xmlns:a16="http://schemas.microsoft.com/office/drawing/2014/main" id="{16F81D34-DB51-6E25-1138-E47CCB4CB238}"/>
              </a:ext>
            </a:extLst>
          </p:cNvPr>
          <p:cNvGrpSpPr/>
          <p:nvPr/>
        </p:nvGrpSpPr>
        <p:grpSpPr>
          <a:xfrm>
            <a:off x="10425253" y="3306336"/>
            <a:ext cx="1174750" cy="601663"/>
            <a:chOff x="546100" y="1612899"/>
            <a:chExt cx="1174750" cy="601663"/>
          </a:xfrm>
        </p:grpSpPr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7E5681F6-9E09-ECF4-F57F-9EFD3E60E81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2" name="Rectangle : coins arrondis 211">
              <a:extLst>
                <a:ext uri="{FF2B5EF4-FFF2-40B4-BE49-F238E27FC236}">
                  <a16:creationId xmlns:a16="http://schemas.microsoft.com/office/drawing/2014/main" id="{8A93A910-5DAE-FCFE-CDC9-7B832C560AA8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13" name="ZoneTexte 212">
              <a:extLst>
                <a:ext uri="{FF2B5EF4-FFF2-40B4-BE49-F238E27FC236}">
                  <a16:creationId xmlns:a16="http://schemas.microsoft.com/office/drawing/2014/main" id="{8225694B-7ADA-DB6B-84E4-05DE821E8F40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Suivi des modifications</a:t>
              </a:r>
            </a:p>
          </p:txBody>
        </p:sp>
      </p:grpSp>
      <p:grpSp>
        <p:nvGrpSpPr>
          <p:cNvPr id="214" name="Groupe 213">
            <a:extLst>
              <a:ext uri="{FF2B5EF4-FFF2-40B4-BE49-F238E27FC236}">
                <a16:creationId xmlns:a16="http://schemas.microsoft.com/office/drawing/2014/main" id="{D8AB4CEA-B9D8-64D7-DC0C-93A7C0DDD7AA}"/>
              </a:ext>
            </a:extLst>
          </p:cNvPr>
          <p:cNvGrpSpPr/>
          <p:nvPr/>
        </p:nvGrpSpPr>
        <p:grpSpPr>
          <a:xfrm>
            <a:off x="9045184" y="5609496"/>
            <a:ext cx="1174750" cy="601663"/>
            <a:chOff x="546100" y="1612899"/>
            <a:chExt cx="1174750" cy="601663"/>
          </a:xfrm>
        </p:grpSpPr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A382BD42-84EF-C82E-203B-CEED71DCF553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6" name="Rectangle : coins arrondis 215">
              <a:extLst>
                <a:ext uri="{FF2B5EF4-FFF2-40B4-BE49-F238E27FC236}">
                  <a16:creationId xmlns:a16="http://schemas.microsoft.com/office/drawing/2014/main" id="{804D8C52-4802-CFE7-AB06-12E0B14D43A9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217" name="ZoneTexte 216">
              <a:extLst>
                <a:ext uri="{FF2B5EF4-FFF2-40B4-BE49-F238E27FC236}">
                  <a16:creationId xmlns:a16="http://schemas.microsoft.com/office/drawing/2014/main" id="{4240F4E1-69CB-334E-CBC1-E367D813A21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accompagnements</a:t>
              </a:r>
            </a:p>
          </p:txBody>
        </p:sp>
      </p:grpSp>
      <p:sp>
        <p:nvSpPr>
          <p:cNvPr id="218" name="Rectangle 217">
            <a:extLst>
              <a:ext uri="{FF2B5EF4-FFF2-40B4-BE49-F238E27FC236}">
                <a16:creationId xmlns:a16="http://schemas.microsoft.com/office/drawing/2014/main" id="{B877D9A6-3F57-FD2F-32C9-CFBD85ED3EAA}"/>
              </a:ext>
            </a:extLst>
          </p:cNvPr>
          <p:cNvSpPr/>
          <p:nvPr/>
        </p:nvSpPr>
        <p:spPr>
          <a:xfrm>
            <a:off x="3439886" y="2411186"/>
            <a:ext cx="1333149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A61F75C6-CA95-272B-4534-D2FDA968F319}"/>
              </a:ext>
            </a:extLst>
          </p:cNvPr>
          <p:cNvSpPr/>
          <p:nvPr/>
        </p:nvSpPr>
        <p:spPr>
          <a:xfrm>
            <a:off x="3439887" y="3174013"/>
            <a:ext cx="1393370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5B24846B-CD5B-B4EC-17CE-8F1595084460}"/>
              </a:ext>
            </a:extLst>
          </p:cNvPr>
          <p:cNvSpPr/>
          <p:nvPr/>
        </p:nvSpPr>
        <p:spPr>
          <a:xfrm>
            <a:off x="3549316" y="5545738"/>
            <a:ext cx="8271631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CD4819E6-CACD-189C-C969-B7A4BFA00F4D}"/>
              </a:ext>
            </a:extLst>
          </p:cNvPr>
          <p:cNvSpPr/>
          <p:nvPr/>
        </p:nvSpPr>
        <p:spPr>
          <a:xfrm>
            <a:off x="3464588" y="4739782"/>
            <a:ext cx="5668526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EBC682-6495-6747-2B01-E8AA17E276FE}"/>
              </a:ext>
            </a:extLst>
          </p:cNvPr>
          <p:cNvSpPr/>
          <p:nvPr/>
        </p:nvSpPr>
        <p:spPr>
          <a:xfrm>
            <a:off x="3549316" y="4023098"/>
            <a:ext cx="1283941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30F8BB-14BF-428C-461C-D314AE4CCDED}"/>
              </a:ext>
            </a:extLst>
          </p:cNvPr>
          <p:cNvSpPr/>
          <p:nvPr/>
        </p:nvSpPr>
        <p:spPr>
          <a:xfrm>
            <a:off x="6235080" y="4023097"/>
            <a:ext cx="1283941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453A7B-2B13-EC20-DF93-4DFD270AB141}"/>
              </a:ext>
            </a:extLst>
          </p:cNvPr>
          <p:cNvSpPr/>
          <p:nvPr/>
        </p:nvSpPr>
        <p:spPr>
          <a:xfrm>
            <a:off x="9030273" y="3988401"/>
            <a:ext cx="2681244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111248C-EF1D-F634-6F7A-9A461DA66208}"/>
              </a:ext>
            </a:extLst>
          </p:cNvPr>
          <p:cNvSpPr/>
          <p:nvPr/>
        </p:nvSpPr>
        <p:spPr>
          <a:xfrm>
            <a:off x="4855250" y="3195577"/>
            <a:ext cx="4092808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B0F278C-A247-22B2-7C0C-992AD25EE990}"/>
              </a:ext>
            </a:extLst>
          </p:cNvPr>
          <p:cNvSpPr/>
          <p:nvPr/>
        </p:nvSpPr>
        <p:spPr>
          <a:xfrm>
            <a:off x="6144986" y="2449287"/>
            <a:ext cx="4457700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9319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45EFA-AEFC-CAB9-F96E-3C7630749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CBB3AF-037B-C409-2133-4A0863FDD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tickets 1/2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5F9C968-45C5-73EB-5CCD-4E3658C0446D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7082683" y="6176614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06/01/2025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DB15E3A-09F9-FD2E-AE87-183F705A261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307C8CA7-863F-D371-0DB3-B6AC953B68C1}"/>
              </a:ext>
            </a:extLst>
          </p:cNvPr>
          <p:cNvSpPr/>
          <p:nvPr/>
        </p:nvSpPr>
        <p:spPr>
          <a:xfrm>
            <a:off x="469112" y="1765777"/>
            <a:ext cx="11056655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Tickets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DD38C2E-DE50-3237-AA27-C8126FB80CF7}"/>
              </a:ext>
            </a:extLst>
          </p:cNvPr>
          <p:cNvSpPr/>
          <p:nvPr/>
        </p:nvSpPr>
        <p:spPr>
          <a:xfrm>
            <a:off x="460232" y="2310943"/>
            <a:ext cx="2614981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8296 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 Traiter les problèmes liés au cache du navigateur pour qu’a chaque déploiement, il ne soit plus nécessaire de vider son cache navigateur.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Suite au constat de nombreuses remontées des utilisateurs à l’assistance sur un problème pouvant être résolu grâce au vidage du cache du navigateur.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3C1A0C2-FF0F-6AF9-6E0B-660716E3F2F2}"/>
              </a:ext>
            </a:extLst>
          </p:cNvPr>
          <p:cNvSpPr/>
          <p:nvPr/>
        </p:nvSpPr>
        <p:spPr>
          <a:xfrm>
            <a:off x="3250215" y="2310943"/>
            <a:ext cx="2614980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6466 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Droit à l’oubli</a:t>
            </a: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Etablir une date de dernière mise à jour et contact d’une personne pour appliquer le droit à l’oubli.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Les personnes encore en contact, suivis (en demande, orientés) et pris en charge doivent être présents dans le SI SIAO.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1D0961D-64E3-3CC9-19AB-1578ECFDE426}"/>
              </a:ext>
            </a:extLst>
          </p:cNvPr>
          <p:cNvSpPr/>
          <p:nvPr/>
        </p:nvSpPr>
        <p:spPr>
          <a:xfrm>
            <a:off x="6040197" y="2310943"/>
            <a:ext cx="2655284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6463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Améliorer la gestion de l’envoi et du suivi des SMS.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Harmoniser les différentes manières d’envoyer un SMS et maintenir un historique centralisé des échanges avec  le ménage.</a:t>
            </a:r>
          </a:p>
        </p:txBody>
      </p: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5A212ACF-A684-D5C9-69F0-DDFD4CDC1F6D}"/>
              </a:ext>
            </a:extLst>
          </p:cNvPr>
          <p:cNvGrpSpPr/>
          <p:nvPr/>
        </p:nvGrpSpPr>
        <p:grpSpPr>
          <a:xfrm>
            <a:off x="4011375" y="2486010"/>
            <a:ext cx="1392268" cy="502120"/>
            <a:chOff x="3162357" y="2496146"/>
            <a:chExt cx="1174750" cy="5021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19C341-3104-867B-AC15-EE855129CE97}"/>
                </a:ext>
              </a:extLst>
            </p:cNvPr>
            <p:cNvSpPr/>
            <p:nvPr/>
          </p:nvSpPr>
          <p:spPr>
            <a:xfrm>
              <a:off x="3162357" y="2496146"/>
              <a:ext cx="1174750" cy="5021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Rectangle : coins arrondis 11">
              <a:extLst>
                <a:ext uri="{FF2B5EF4-FFF2-40B4-BE49-F238E27FC236}">
                  <a16:creationId xmlns:a16="http://schemas.microsoft.com/office/drawing/2014/main" id="{01F905E8-23AA-F910-49DD-C115258ABD0A}"/>
                </a:ext>
              </a:extLst>
            </p:cNvPr>
            <p:cNvSpPr/>
            <p:nvPr/>
          </p:nvSpPr>
          <p:spPr>
            <a:xfrm>
              <a:off x="3207829" y="2559060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53BEAA48-3564-660A-CBCF-82CD51B05CA4}"/>
                </a:ext>
              </a:extLst>
            </p:cNvPr>
            <p:cNvSpPr txBox="1"/>
            <p:nvPr/>
          </p:nvSpPr>
          <p:spPr>
            <a:xfrm>
              <a:off x="3162357" y="2709873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Suivi des modifications</a:t>
              </a: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123FA20A-F3ED-3D68-B0C1-944FE5A44491}"/>
              </a:ext>
            </a:extLst>
          </p:cNvPr>
          <p:cNvGrpSpPr/>
          <p:nvPr/>
        </p:nvGrpSpPr>
        <p:grpSpPr>
          <a:xfrm>
            <a:off x="1129017" y="2486008"/>
            <a:ext cx="1431820" cy="502121"/>
            <a:chOff x="863252" y="2496145"/>
            <a:chExt cx="1174750" cy="502121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682299C-924D-048B-BD12-99E254C0D6E8}"/>
                </a:ext>
              </a:extLst>
            </p:cNvPr>
            <p:cNvSpPr/>
            <p:nvPr/>
          </p:nvSpPr>
          <p:spPr>
            <a:xfrm>
              <a:off x="863252" y="2496145"/>
              <a:ext cx="1174750" cy="5021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Rectangle : coins arrondis 18">
              <a:extLst>
                <a:ext uri="{FF2B5EF4-FFF2-40B4-BE49-F238E27FC236}">
                  <a16:creationId xmlns:a16="http://schemas.microsoft.com/office/drawing/2014/main" id="{935BE633-9A69-1C43-8565-52733DC16585}"/>
                </a:ext>
              </a:extLst>
            </p:cNvPr>
            <p:cNvSpPr/>
            <p:nvPr/>
          </p:nvSpPr>
          <p:spPr>
            <a:xfrm>
              <a:off x="908724" y="2559059"/>
              <a:ext cx="1083806" cy="150812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B515FEE8-CE3E-BEA3-3FF5-8D54FB30F924}"/>
                </a:ext>
              </a:extLst>
            </p:cNvPr>
            <p:cNvSpPr txBox="1"/>
            <p:nvPr/>
          </p:nvSpPr>
          <p:spPr>
            <a:xfrm>
              <a:off x="863252" y="2709873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Connexion</a:t>
              </a:r>
            </a:p>
          </p:txBody>
        </p:sp>
      </p:grp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638E0359-7625-2F45-BAE4-9B5DE2B17511}"/>
              </a:ext>
            </a:extLst>
          </p:cNvPr>
          <p:cNvGrpSpPr/>
          <p:nvPr/>
        </p:nvGrpSpPr>
        <p:grpSpPr>
          <a:xfrm>
            <a:off x="6568354" y="2486010"/>
            <a:ext cx="1440863" cy="552281"/>
            <a:chOff x="10425253" y="3306337"/>
            <a:chExt cx="1174750" cy="552281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99BCE81-2874-0FE5-80C5-2A744DDED1CC}"/>
                </a:ext>
              </a:extLst>
            </p:cNvPr>
            <p:cNvSpPr/>
            <p:nvPr/>
          </p:nvSpPr>
          <p:spPr>
            <a:xfrm>
              <a:off x="10425253" y="3306337"/>
              <a:ext cx="1174750" cy="5021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2" name="Rectangle : coins arrondis 31">
              <a:extLst>
                <a:ext uri="{FF2B5EF4-FFF2-40B4-BE49-F238E27FC236}">
                  <a16:creationId xmlns:a16="http://schemas.microsoft.com/office/drawing/2014/main" id="{5DAB17C3-683A-D16E-EDCA-0DADBAD7E28D}"/>
                </a:ext>
              </a:extLst>
            </p:cNvPr>
            <p:cNvSpPr/>
            <p:nvPr/>
          </p:nvSpPr>
          <p:spPr>
            <a:xfrm>
              <a:off x="10470725" y="3369251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33" name="ZoneTexte 32">
              <a:extLst>
                <a:ext uri="{FF2B5EF4-FFF2-40B4-BE49-F238E27FC236}">
                  <a16:creationId xmlns:a16="http://schemas.microsoft.com/office/drawing/2014/main" id="{73A7910B-D387-C11A-269B-9F539750ABE2}"/>
                </a:ext>
              </a:extLst>
            </p:cNvPr>
            <p:cNvSpPr txBox="1"/>
            <p:nvPr/>
          </p:nvSpPr>
          <p:spPr>
            <a:xfrm>
              <a:off x="10425253" y="3520064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Suivi des modifications</a:t>
              </a:r>
            </a:p>
          </p:txBody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D65B5D76-38FD-7E68-B35B-2C467D06A272}"/>
              </a:ext>
            </a:extLst>
          </p:cNvPr>
          <p:cNvSpPr/>
          <p:nvPr/>
        </p:nvSpPr>
        <p:spPr>
          <a:xfrm>
            <a:off x="8870483" y="2310943"/>
            <a:ext cx="2655284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Sujet à aborder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Quels champs devraient être obligatoires pour transmettre une demande insertion ? 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Proposition :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/>
                </a:solidFill>
              </a:rPr>
              <a:t>Nationalité et droit de séjour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/>
                </a:solidFill>
              </a:rPr>
              <a:t>Budgétaire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/>
                </a:solidFill>
              </a:rPr>
              <a:t>PJ présentables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/>
                </a:solidFill>
              </a:rPr>
              <a:t>Eval approfondie</a:t>
            </a:r>
          </a:p>
        </p:txBody>
      </p:sp>
      <p:grpSp>
        <p:nvGrpSpPr>
          <p:cNvPr id="37" name="Groupe 36">
            <a:extLst>
              <a:ext uri="{FF2B5EF4-FFF2-40B4-BE49-F238E27FC236}">
                <a16:creationId xmlns:a16="http://schemas.microsoft.com/office/drawing/2014/main" id="{CDB0D448-13E3-2738-75AD-7B00E40C2609}"/>
              </a:ext>
            </a:extLst>
          </p:cNvPr>
          <p:cNvGrpSpPr/>
          <p:nvPr/>
        </p:nvGrpSpPr>
        <p:grpSpPr>
          <a:xfrm>
            <a:off x="9515783" y="2486010"/>
            <a:ext cx="1440863" cy="502120"/>
            <a:chOff x="10425253" y="3306337"/>
            <a:chExt cx="1174750" cy="502120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5B137B53-A96F-540D-3F21-A77751440291}"/>
                </a:ext>
              </a:extLst>
            </p:cNvPr>
            <p:cNvSpPr/>
            <p:nvPr/>
          </p:nvSpPr>
          <p:spPr>
            <a:xfrm>
              <a:off x="10425253" y="3306337"/>
              <a:ext cx="1174750" cy="5021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9" name="Rectangle : coins arrondis 38">
              <a:extLst>
                <a:ext uri="{FF2B5EF4-FFF2-40B4-BE49-F238E27FC236}">
                  <a16:creationId xmlns:a16="http://schemas.microsoft.com/office/drawing/2014/main" id="{5C139D49-E762-A069-497C-590196F4D6BA}"/>
                </a:ext>
              </a:extLst>
            </p:cNvPr>
            <p:cNvSpPr/>
            <p:nvPr/>
          </p:nvSpPr>
          <p:spPr>
            <a:xfrm>
              <a:off x="10470725" y="3369251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EF1FDD62-D813-AA9A-075F-7DB3E0F112BE}"/>
                </a:ext>
              </a:extLst>
            </p:cNvPr>
            <p:cNvSpPr txBox="1"/>
            <p:nvPr/>
          </p:nvSpPr>
          <p:spPr>
            <a:xfrm>
              <a:off x="10425253" y="3520064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Situation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8007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5EFDA9-5DC5-DFEF-B915-BCD381812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3E33677D-472C-E30D-B394-213B90534B96}"/>
              </a:ext>
            </a:extLst>
          </p:cNvPr>
          <p:cNvSpPr/>
          <p:nvPr/>
        </p:nvSpPr>
        <p:spPr>
          <a:xfrm>
            <a:off x="460231" y="2303201"/>
            <a:ext cx="2614983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7943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Revoir le fonctionnement des tableaux de bord insertion pour retrouver les demandes sur liste d’attente malgré la demande de mise à jour du SIAO.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FDF2440-370A-35A0-0591-7C212E805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tickets 2/2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0F393BE-F773-E3F2-88ED-C4FA09479C2B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1999" y="6378000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06/01/2025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D96598F-1E2E-CC0E-0998-3919320A8C3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FDC57194-C7C8-BA90-F9BB-5A5F90E53225}"/>
              </a:ext>
            </a:extLst>
          </p:cNvPr>
          <p:cNvSpPr/>
          <p:nvPr/>
        </p:nvSpPr>
        <p:spPr>
          <a:xfrm>
            <a:off x="460232" y="1765777"/>
            <a:ext cx="11076422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Tickets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F5E5723B-FB47-7407-C172-08D9523C3F01}"/>
              </a:ext>
            </a:extLst>
          </p:cNvPr>
          <p:cNvGrpSpPr/>
          <p:nvPr/>
        </p:nvGrpSpPr>
        <p:grpSpPr>
          <a:xfrm>
            <a:off x="1037165" y="2457838"/>
            <a:ext cx="1406047" cy="395366"/>
            <a:chOff x="546100" y="1612900"/>
            <a:chExt cx="1174750" cy="429172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FCEA78FB-5CF2-8A93-EE5B-E0977CA7FFC2}"/>
                </a:ext>
              </a:extLst>
            </p:cNvPr>
            <p:cNvSpPr/>
            <p:nvPr/>
          </p:nvSpPr>
          <p:spPr>
            <a:xfrm>
              <a:off x="546100" y="1612900"/>
              <a:ext cx="1174750" cy="4291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Rectangle : coins arrondis 23">
              <a:extLst>
                <a:ext uri="{FF2B5EF4-FFF2-40B4-BE49-F238E27FC236}">
                  <a16:creationId xmlns:a16="http://schemas.microsoft.com/office/drawing/2014/main" id="{8E6912CF-001C-5731-AE7F-2EA5D1B3DAD0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8E35CB06-F56F-A2F8-23AE-F09132C25E90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F9D42A1C-26C5-9071-F4A7-314C5307E4E5}"/>
              </a:ext>
            </a:extLst>
          </p:cNvPr>
          <p:cNvSpPr/>
          <p:nvPr/>
        </p:nvSpPr>
        <p:spPr>
          <a:xfrm>
            <a:off x="8921671" y="2303201"/>
            <a:ext cx="2614983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8265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Résoudre les erreurs d’ajouts de personnes dans une demande et prise en charge Delta.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Sur certaines demandes, l’ajout de personne est bloqué par une erreur et implique un contournement pour mettre à jour la composition d’une prise demande orientée vers Delta.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A3CC6CB-3ECC-DC65-8486-7059C3729550}"/>
              </a:ext>
            </a:extLst>
          </p:cNvPr>
          <p:cNvSpPr/>
          <p:nvPr/>
        </p:nvSpPr>
        <p:spPr>
          <a:xfrm>
            <a:off x="6101602" y="2303201"/>
            <a:ext cx="2614983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2051 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Identifier les évènements sur lesquels le changement de statut automatique d’une demande insertion doit se baser.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Aujourd’hui le changement automatique se base sur la date de dernière mise à jour de la demande et non du dossier du ménage et non plus sur la transmission de la demande ou de changements apportés.</a:t>
            </a:r>
          </a:p>
        </p:txBody>
      </p:sp>
      <p:grpSp>
        <p:nvGrpSpPr>
          <p:cNvPr id="42" name="Groupe 41">
            <a:extLst>
              <a:ext uri="{FF2B5EF4-FFF2-40B4-BE49-F238E27FC236}">
                <a16:creationId xmlns:a16="http://schemas.microsoft.com/office/drawing/2014/main" id="{00990221-4BEE-27CC-3297-68746C31A389}"/>
              </a:ext>
            </a:extLst>
          </p:cNvPr>
          <p:cNvGrpSpPr/>
          <p:nvPr/>
        </p:nvGrpSpPr>
        <p:grpSpPr>
          <a:xfrm>
            <a:off x="9756841" y="2456089"/>
            <a:ext cx="1454287" cy="397115"/>
            <a:chOff x="546100" y="1612899"/>
            <a:chExt cx="1174750" cy="467187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F27074B2-18BA-0970-06E5-74D0897C9B74}"/>
                </a:ext>
              </a:extLst>
            </p:cNvPr>
            <p:cNvSpPr/>
            <p:nvPr/>
          </p:nvSpPr>
          <p:spPr>
            <a:xfrm>
              <a:off x="546100" y="1612899"/>
              <a:ext cx="1174750" cy="42917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Rectangle : coins arrondis 43">
              <a:extLst>
                <a:ext uri="{FF2B5EF4-FFF2-40B4-BE49-F238E27FC236}">
                  <a16:creationId xmlns:a16="http://schemas.microsoft.com/office/drawing/2014/main" id="{A7E98E7A-C636-4BC9-D454-AC4E1813A2CB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49" name="ZoneTexte 48">
              <a:extLst>
                <a:ext uri="{FF2B5EF4-FFF2-40B4-BE49-F238E27FC236}">
                  <a16:creationId xmlns:a16="http://schemas.microsoft.com/office/drawing/2014/main" id="{79581796-B510-2231-A4EA-D9E557FD967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534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DELTA</a:t>
              </a:r>
            </a:p>
          </p:txBody>
        </p:sp>
      </p:grpSp>
      <p:sp>
        <p:nvSpPr>
          <p:cNvPr id="59" name="Rectangle 58">
            <a:extLst>
              <a:ext uri="{FF2B5EF4-FFF2-40B4-BE49-F238E27FC236}">
                <a16:creationId xmlns:a16="http://schemas.microsoft.com/office/drawing/2014/main" id="{B9251B37-AB40-3359-5C46-4CC4B40C1B3C}"/>
              </a:ext>
            </a:extLst>
          </p:cNvPr>
          <p:cNvSpPr/>
          <p:nvPr/>
        </p:nvSpPr>
        <p:spPr>
          <a:xfrm>
            <a:off x="3281533" y="2303201"/>
            <a:ext cx="2614983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7509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Faire ressortir correctement la demande sur liste d’attente mais actualisée par le TS dans le tableau de bord « Sur liste d'attente modifié par UPA ».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La demande sur liste d’attente doit aussi toujours être visible depuis la fonctionnalité de gestion des listes d’attente</a:t>
            </a:r>
          </a:p>
        </p:txBody>
      </p:sp>
      <p:grpSp>
        <p:nvGrpSpPr>
          <p:cNvPr id="60" name="Groupe 59">
            <a:extLst>
              <a:ext uri="{FF2B5EF4-FFF2-40B4-BE49-F238E27FC236}">
                <a16:creationId xmlns:a16="http://schemas.microsoft.com/office/drawing/2014/main" id="{827FA65C-6FE6-2213-F497-3AC42E82A7F2}"/>
              </a:ext>
            </a:extLst>
          </p:cNvPr>
          <p:cNvGrpSpPr/>
          <p:nvPr/>
        </p:nvGrpSpPr>
        <p:grpSpPr>
          <a:xfrm>
            <a:off x="3862243" y="2469431"/>
            <a:ext cx="1453565" cy="359845"/>
            <a:chOff x="546100" y="1612900"/>
            <a:chExt cx="1174750" cy="429172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0ED251F-1AAF-CC18-4E4B-400C26D1C85B}"/>
                </a:ext>
              </a:extLst>
            </p:cNvPr>
            <p:cNvSpPr/>
            <p:nvPr/>
          </p:nvSpPr>
          <p:spPr>
            <a:xfrm>
              <a:off x="546100" y="1612900"/>
              <a:ext cx="1174750" cy="4291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2" name="Rectangle : coins arrondis 61">
              <a:extLst>
                <a:ext uri="{FF2B5EF4-FFF2-40B4-BE49-F238E27FC236}">
                  <a16:creationId xmlns:a16="http://schemas.microsoft.com/office/drawing/2014/main" id="{E183985B-C728-507C-9434-39041DCEAA9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5DF0D03C-D951-DA5C-41EA-1A28FEE7EA9C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C5E4116C-5F20-6EF8-FA0D-192AD9A6E1F0}"/>
              </a:ext>
            </a:extLst>
          </p:cNvPr>
          <p:cNvGrpSpPr/>
          <p:nvPr/>
        </p:nvGrpSpPr>
        <p:grpSpPr>
          <a:xfrm>
            <a:off x="6655652" y="2475423"/>
            <a:ext cx="1453565" cy="359845"/>
            <a:chOff x="546100" y="1612900"/>
            <a:chExt cx="1174750" cy="429172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9BD491E-9357-1E4C-6F67-C2C3E07049D3}"/>
                </a:ext>
              </a:extLst>
            </p:cNvPr>
            <p:cNvSpPr/>
            <p:nvPr/>
          </p:nvSpPr>
          <p:spPr>
            <a:xfrm>
              <a:off x="546100" y="1612900"/>
              <a:ext cx="1174750" cy="4291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 : coins arrondis 10">
              <a:extLst>
                <a:ext uri="{FF2B5EF4-FFF2-40B4-BE49-F238E27FC236}">
                  <a16:creationId xmlns:a16="http://schemas.microsoft.com/office/drawing/2014/main" id="{4F6F2860-6D96-6987-A5BE-7A318262AAAC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4ECD8989-EA1B-4A67-C9A0-DF4C37495B19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85565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ADF316-B0BD-0E4E-A5D4-057D97FFCC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FE4E29-D086-9432-7547-06DEEC7F5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93330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3. </a:t>
            </a:r>
            <a:r>
              <a:rPr lang="fr-FR" sz="2400" dirty="0"/>
              <a:t>Relevé d’informations, de décisions et d’actions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E3348D8-2434-CD73-E7B6-C9E9E83B6A6E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06/01/2025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DFB7835-2CFB-037C-295F-3B1EDEC0EBA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AECF3139-7780-230F-E6BB-5B176E30A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159511"/>
              </p:ext>
            </p:extLst>
          </p:nvPr>
        </p:nvGraphicFramePr>
        <p:xfrm>
          <a:off x="479998" y="1763461"/>
          <a:ext cx="11232000" cy="4044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821">
                  <a:extLst>
                    <a:ext uri="{9D8B030D-6E8A-4147-A177-3AD203B41FA5}">
                      <a16:colId xmlns:a16="http://schemas.microsoft.com/office/drawing/2014/main" val="4253434100"/>
                    </a:ext>
                  </a:extLst>
                </a:gridCol>
                <a:gridCol w="3502324">
                  <a:extLst>
                    <a:ext uri="{9D8B030D-6E8A-4147-A177-3AD203B41FA5}">
                      <a16:colId xmlns:a16="http://schemas.microsoft.com/office/drawing/2014/main" val="3094357237"/>
                    </a:ext>
                  </a:extLst>
                </a:gridCol>
                <a:gridCol w="4219855">
                  <a:extLst>
                    <a:ext uri="{9D8B030D-6E8A-4147-A177-3AD203B41FA5}">
                      <a16:colId xmlns:a16="http://schemas.microsoft.com/office/drawing/2014/main" val="1702040910"/>
                    </a:ext>
                  </a:extLst>
                </a:gridCol>
                <a:gridCol w="2808000">
                  <a:extLst>
                    <a:ext uri="{9D8B030D-6E8A-4147-A177-3AD203B41FA5}">
                      <a16:colId xmlns:a16="http://schemas.microsoft.com/office/drawing/2014/main" val="1793965939"/>
                    </a:ext>
                  </a:extLst>
                </a:gridCol>
              </a:tblGrid>
              <a:tr h="294996">
                <a:tc>
                  <a:txBody>
                    <a:bodyPr/>
                    <a:lstStyle/>
                    <a:p>
                      <a:r>
                        <a:rPr lang="fr-FR" sz="1200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Action / Décision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921269"/>
                  </a:ext>
                </a:extLst>
              </a:tr>
              <a:tr h="294996">
                <a:tc>
                  <a:txBody>
                    <a:bodyPr/>
                    <a:lstStyle/>
                    <a:p>
                      <a:r>
                        <a:rPr lang="fr-FR" sz="1200" i="0" dirty="0"/>
                        <a:t>8296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Problèmes de cache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Confirmé pour intégrer cette version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9994186"/>
                  </a:ext>
                </a:extLst>
              </a:tr>
              <a:tr h="294996">
                <a:tc>
                  <a:txBody>
                    <a:bodyPr/>
                    <a:lstStyle/>
                    <a:p>
                      <a:r>
                        <a:rPr lang="fr-FR" sz="1200" i="0" dirty="0"/>
                        <a:t>6466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Préparer le droit à l’oubli avec l’enregistrement de la dernière date de contact/mise à jour du ménage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/>
                        <a:t>Confirmé pour intégrer cette version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302797"/>
                  </a:ext>
                </a:extLst>
              </a:tr>
              <a:tr h="294996">
                <a:tc>
                  <a:txBody>
                    <a:bodyPr/>
                    <a:lstStyle/>
                    <a:p>
                      <a:r>
                        <a:rPr lang="fr-FR" sz="1200" i="0" dirty="0"/>
                        <a:t>6463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/>
                        <a:t>Enregistrer les informations sur l’envoi des SMS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Séparer les deux sujets :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200" i="0" dirty="0"/>
                        <a:t>6463 -&gt; Tracer l’envoi de SMS pour le droit à l’oubli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200" i="0" dirty="0"/>
                        <a:t>Autre ticket -&gt; Harmoniser le parcours pour la gestion des SMS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/>
                        <a:t>Confirmé pour intégrer cette version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059627"/>
                  </a:ext>
                </a:extLst>
              </a:tr>
              <a:tr h="294996">
                <a:tc>
                  <a:txBody>
                    <a:bodyPr/>
                    <a:lstStyle/>
                    <a:p>
                      <a:r>
                        <a:rPr lang="fr-FR" sz="1200" i="0" dirty="0"/>
                        <a:t>7943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Afficher les demandes sur liste d’attente dans le tableau de bord même quand elles sont à mettre à jour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200" i="0" dirty="0"/>
                        <a:t>Traitement uniquement du problème dans la recherche des demandes qui ne remontent pas correctement les demandes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200" i="0" dirty="0"/>
                        <a:t>Modification des tableaux de bord suspendue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785058"/>
                  </a:ext>
                </a:extLst>
              </a:tr>
              <a:tr h="294996">
                <a:tc>
                  <a:txBody>
                    <a:bodyPr/>
                    <a:lstStyle/>
                    <a:p>
                      <a:r>
                        <a:rPr lang="fr-FR" sz="1200" i="0" dirty="0"/>
                        <a:t>7509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Restitution des demandes sur liste d’attente dans Gérer les listes d’attente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Problème d’absence d’inscriptions sur liste d’attente dans Gérer les listes d’attente quand la demande est à mettre à jour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Traiter via un article en base de connaissances pour expliquer le fonctionnement en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22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2229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2F201-19F2-4F2D-DF90-BF67858C4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1453-7488-C08D-D89B-6074BCA1B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93330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3. </a:t>
            </a:r>
            <a:r>
              <a:rPr lang="fr-FR" sz="2400" dirty="0"/>
              <a:t>Relevé d’informations, de décisions et d’actions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314BB16-FBD4-D7A4-DD97-D625A2F30FBE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06/01/2025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B7BB38-D23E-11E8-2B99-65B444259DB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A45A0A41-06CF-D851-7660-388F8ED2DC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442337"/>
              </p:ext>
            </p:extLst>
          </p:nvPr>
        </p:nvGraphicFramePr>
        <p:xfrm>
          <a:off x="479998" y="1763461"/>
          <a:ext cx="11232000" cy="4044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821">
                  <a:extLst>
                    <a:ext uri="{9D8B030D-6E8A-4147-A177-3AD203B41FA5}">
                      <a16:colId xmlns:a16="http://schemas.microsoft.com/office/drawing/2014/main" val="4253434100"/>
                    </a:ext>
                  </a:extLst>
                </a:gridCol>
                <a:gridCol w="3502324">
                  <a:extLst>
                    <a:ext uri="{9D8B030D-6E8A-4147-A177-3AD203B41FA5}">
                      <a16:colId xmlns:a16="http://schemas.microsoft.com/office/drawing/2014/main" val="3094357237"/>
                    </a:ext>
                  </a:extLst>
                </a:gridCol>
                <a:gridCol w="4219855">
                  <a:extLst>
                    <a:ext uri="{9D8B030D-6E8A-4147-A177-3AD203B41FA5}">
                      <a16:colId xmlns:a16="http://schemas.microsoft.com/office/drawing/2014/main" val="1702040910"/>
                    </a:ext>
                  </a:extLst>
                </a:gridCol>
                <a:gridCol w="2808000">
                  <a:extLst>
                    <a:ext uri="{9D8B030D-6E8A-4147-A177-3AD203B41FA5}">
                      <a16:colId xmlns:a16="http://schemas.microsoft.com/office/drawing/2014/main" val="1793965939"/>
                    </a:ext>
                  </a:extLst>
                </a:gridCol>
              </a:tblGrid>
              <a:tr h="294996">
                <a:tc>
                  <a:txBody>
                    <a:bodyPr/>
                    <a:lstStyle/>
                    <a:p>
                      <a:r>
                        <a:rPr lang="fr-FR" sz="1200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Action / Décision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921269"/>
                  </a:ext>
                </a:extLst>
              </a:tr>
              <a:tr h="294996">
                <a:tc>
                  <a:txBody>
                    <a:bodyPr/>
                    <a:lstStyle/>
                    <a:p>
                      <a:r>
                        <a:rPr lang="fr-FR" sz="1200" i="0" dirty="0"/>
                        <a:t>2051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Identifier l’information sur laquelle le changement automatique de statut doit se baser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Le délai se base actuellement sur la date de mise à jour.</a:t>
                      </a:r>
                    </a:p>
                    <a:p>
                      <a:r>
                        <a:rPr lang="fr-FR" sz="1200" i="0" dirty="0"/>
                        <a:t>Proposition en séance de se baser sur la date de transmission.</a:t>
                      </a:r>
                    </a:p>
                    <a:p>
                      <a:r>
                        <a:rPr lang="fr-FR" sz="1200" i="0" dirty="0"/>
                        <a:t>Analyse à réaliser pour identifier les autres changements qui peuvent actualiser le dossier et réinitialiser le délai de changement automatique de statut.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Complément d’analyse nécessaire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9326070"/>
                  </a:ext>
                </a:extLst>
              </a:tr>
              <a:tr h="294996">
                <a:tc>
                  <a:txBody>
                    <a:bodyPr/>
                    <a:lstStyle/>
                    <a:p>
                      <a:r>
                        <a:rPr lang="fr-FR" sz="1200" i="0" dirty="0"/>
                        <a:t>8265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Blocage lors de l’ajout de personne dans une demande 115 orientée vers Delta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/>
                        <a:t>Confirmé pour intégrer cette version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/>
                        <a:t>Ticket complémentaire pour des cas de retraits bloqués (en attente de cas constatés)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7584367"/>
                  </a:ext>
                </a:extLst>
              </a:tr>
              <a:tr h="294996">
                <a:tc>
                  <a:txBody>
                    <a:bodyPr/>
                    <a:lstStyle/>
                    <a:p>
                      <a:r>
                        <a:rPr lang="fr-FR" sz="1200" i="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Sujet sur les champs obligatoires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Inciter les utilisateurs à renseigner un socle minimal d’informations avant de créer la demande insertion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200" i="0" dirty="0"/>
                        <a:t>Eval approfondie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200" i="0" dirty="0"/>
                        <a:t>Situation administrative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200" i="0" dirty="0"/>
                        <a:t>Situation budgétaire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200" i="0" dirty="0"/>
                        <a:t>Besoin d’ajouter une option ne souhaite pas répondre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Analyse à mener et concertation à prévoir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73238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962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03773-E49D-EE47-B504-6850C4E1C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8F81CF-5508-1467-9FDE-21234CAD3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93330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3. Remontées hors périmètre des tickets de l’atelier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639277C-587B-F6F0-BACA-38CB24CE133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06/01/2025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5019DF4-9B29-8B5D-5D11-A105B2692E2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2DCA4EB4-DE93-632E-98B4-326D83C8E9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933589"/>
              </p:ext>
            </p:extLst>
          </p:nvPr>
        </p:nvGraphicFramePr>
        <p:xfrm>
          <a:off x="480000" y="1654604"/>
          <a:ext cx="11232000" cy="1645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46671">
                  <a:extLst>
                    <a:ext uri="{9D8B030D-6E8A-4147-A177-3AD203B41FA5}">
                      <a16:colId xmlns:a16="http://schemas.microsoft.com/office/drawing/2014/main" val="4253434100"/>
                    </a:ext>
                  </a:extLst>
                </a:gridCol>
                <a:gridCol w="5034643">
                  <a:extLst>
                    <a:ext uri="{9D8B030D-6E8A-4147-A177-3AD203B41FA5}">
                      <a16:colId xmlns:a16="http://schemas.microsoft.com/office/drawing/2014/main" val="3094357237"/>
                    </a:ext>
                  </a:extLst>
                </a:gridCol>
                <a:gridCol w="2656117">
                  <a:extLst>
                    <a:ext uri="{9D8B030D-6E8A-4147-A177-3AD203B41FA5}">
                      <a16:colId xmlns:a16="http://schemas.microsoft.com/office/drawing/2014/main" val="1702040910"/>
                    </a:ext>
                  </a:extLst>
                </a:gridCol>
                <a:gridCol w="2894569">
                  <a:extLst>
                    <a:ext uri="{9D8B030D-6E8A-4147-A177-3AD203B41FA5}">
                      <a16:colId xmlns:a16="http://schemas.microsoft.com/office/drawing/2014/main" val="1793965939"/>
                    </a:ext>
                  </a:extLst>
                </a:gridCol>
              </a:tblGrid>
              <a:tr h="234374">
                <a:tc>
                  <a:txBody>
                    <a:bodyPr/>
                    <a:lstStyle/>
                    <a:p>
                      <a:r>
                        <a:rPr lang="fr-FR" sz="1200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Action / Décision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921269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846239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73117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946742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569297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434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607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7BC86DF-9CE8-9918-D609-05BDEC4DCF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7348" y="2459040"/>
            <a:ext cx="11700000" cy="382252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4B85B160-D046-18E7-B86A-F896A9277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Remarques et suggestions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BA35C8-A110-5314-2DEA-1796DEC85DDC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06/01/2025</a:t>
            </a:fld>
            <a:endParaRPr lang="fr-FR" cap="al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586935-EE99-3DF0-28AA-2148E77C1E1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pic>
        <p:nvPicPr>
          <p:cNvPr id="7" name="Graphique 6" descr="Questions avec un remplissage uni">
            <a:extLst>
              <a:ext uri="{FF2B5EF4-FFF2-40B4-BE49-F238E27FC236}">
                <a16:creationId xmlns:a16="http://schemas.microsoft.com/office/drawing/2014/main" id="{21CABB6A-8DCF-ED89-E6D0-E5603B775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7514" y="90096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180263"/>
      </p:ext>
    </p:extLst>
  </p:cSld>
  <p:clrMapOvr>
    <a:masterClrMapping/>
  </p:clrMapOvr>
</p:sld>
</file>

<file path=ppt/theme/theme1.xml><?xml version="1.0" encoding="utf-8"?>
<a:theme xmlns:a="http://schemas.openxmlformats.org/drawingml/2006/main" name="1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C0E3B735CF7C4BA4C80079FF53EEF2" ma:contentTypeVersion="5" ma:contentTypeDescription="Crée un document." ma:contentTypeScope="" ma:versionID="d8f4eb4af5a9cae792aec959d22a541e">
  <xsd:schema xmlns:xsd="http://www.w3.org/2001/XMLSchema" xmlns:xs="http://www.w3.org/2001/XMLSchema" xmlns:p="http://schemas.microsoft.com/office/2006/metadata/properties" xmlns:ns2="508a59e5-b22a-41ad-92a4-10dd5b0c4401" targetNamespace="http://schemas.microsoft.com/office/2006/metadata/properties" ma:root="true" ma:fieldsID="9411037b41ed3e083f42ffa729d37421" ns2:_="">
    <xsd:import namespace="508a59e5-b22a-41ad-92a4-10dd5b0c440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8a59e5-b22a-41ad-92a4-10dd5b0c4401" elementFormDefault="qualified">
    <xsd:import namespace="http://schemas.microsoft.com/office/2006/documentManagement/types"/>
    <xsd:import namespace="http://schemas.microsoft.com/office/infopath/2007/PartnerControls"/>
    <xsd:element name="SharedWithUsers" ma:index="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Type de contenu"/>
        <xsd:element ref="dc:title" minOccurs="0" maxOccurs="1" ma:index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F4058A3-C143-4A77-B123-2289172F0F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8a59e5-b22a-41ad-92a4-10dd5b0c44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867A26B-4B7B-416C-BF1C-E8BF9101BE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04C4B4-2E2D-4B8D-94F6-5ADC1D776E3C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508a59e5-b22a-41ad-92a4-10dd5b0c4401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936</Words>
  <Application>Microsoft Office PowerPoint</Application>
  <PresentationFormat>Grand écran</PresentationFormat>
  <Paragraphs>199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9</vt:i4>
      </vt:variant>
    </vt:vector>
  </HeadingPairs>
  <TitlesOfParts>
    <vt:vector size="18" baseType="lpstr">
      <vt:lpstr>Arial</vt:lpstr>
      <vt:lpstr>Calibri</vt:lpstr>
      <vt:lpstr>Marianne</vt:lpstr>
      <vt:lpstr>1_GOUVERNEMENT</vt:lpstr>
      <vt:lpstr>2_GOUVERNEMENT</vt:lpstr>
      <vt:lpstr>GOUVERNEMENT</vt:lpstr>
      <vt:lpstr>3_GOUVERNEMENT</vt:lpstr>
      <vt:lpstr>4_GOUVERNEMENT</vt:lpstr>
      <vt:lpstr>5_GOUVERNEMENT</vt:lpstr>
      <vt:lpstr>Présentation PowerPoint</vt:lpstr>
      <vt:lpstr>Sommaire</vt:lpstr>
      <vt:lpstr>1. Thématiques identifiées</vt:lpstr>
      <vt:lpstr>2. Liste des tickets 1/2</vt:lpstr>
      <vt:lpstr>2. Liste des tickets 2/2</vt:lpstr>
      <vt:lpstr>3. Relevé d’informations, de décisions et d’actions</vt:lpstr>
      <vt:lpstr>3. Relevé d’informations, de décisions et d’actions</vt:lpstr>
      <vt:lpstr>3. Remontées hors périmètre des tickets de l’atelier</vt:lpstr>
      <vt:lpstr>Remarques et suggestions</vt:lpstr>
    </vt:vector>
  </TitlesOfParts>
  <Company>MTES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BOULANGER Diane</dc:creator>
  <cp:lastModifiedBy>Lucas La Perna</cp:lastModifiedBy>
  <cp:revision>53</cp:revision>
  <dcterms:created xsi:type="dcterms:W3CDTF">2024-10-23T10:18:38Z</dcterms:created>
  <dcterms:modified xsi:type="dcterms:W3CDTF">2025-01-06T10:12:13Z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0x0101007DC0E3B735CF7C4BA4C80079FF53EEF2</vt:lpwstr>
  </property>
</Properties>
</file>